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274" r:id="rId3"/>
    <p:sldId id="272" r:id="rId4"/>
    <p:sldId id="257" r:id="rId5"/>
    <p:sldId id="298" r:id="rId6"/>
    <p:sldId id="299" r:id="rId7"/>
    <p:sldId id="300" r:id="rId8"/>
    <p:sldId id="258" r:id="rId9"/>
    <p:sldId id="273" r:id="rId10"/>
    <p:sldId id="275" r:id="rId11"/>
    <p:sldId id="259" r:id="rId12"/>
    <p:sldId id="276" r:id="rId13"/>
    <p:sldId id="260" r:id="rId14"/>
    <p:sldId id="278" r:id="rId15"/>
    <p:sldId id="261" r:id="rId16"/>
    <p:sldId id="277" r:id="rId17"/>
    <p:sldId id="279" r:id="rId18"/>
    <p:sldId id="262" r:id="rId19"/>
    <p:sldId id="263" r:id="rId20"/>
    <p:sldId id="280" r:id="rId21"/>
    <p:sldId id="264" r:id="rId22"/>
    <p:sldId id="266" r:id="rId23"/>
    <p:sldId id="265" r:id="rId24"/>
    <p:sldId id="292" r:id="rId25"/>
    <p:sldId id="281" r:id="rId26"/>
    <p:sldId id="267" r:id="rId27"/>
    <p:sldId id="268" r:id="rId28"/>
    <p:sldId id="269" r:id="rId29"/>
    <p:sldId id="293" r:id="rId30"/>
    <p:sldId id="270" r:id="rId31"/>
    <p:sldId id="271" r:id="rId32"/>
    <p:sldId id="296" r:id="rId33"/>
    <p:sldId id="282" r:id="rId34"/>
    <p:sldId id="294" r:id="rId35"/>
    <p:sldId id="283" r:id="rId36"/>
    <p:sldId id="295" r:id="rId37"/>
    <p:sldId id="284" r:id="rId38"/>
    <p:sldId id="285" r:id="rId39"/>
    <p:sldId id="297" r:id="rId40"/>
    <p:sldId id="286" r:id="rId41"/>
    <p:sldId id="287" r:id="rId42"/>
    <p:sldId id="288" r:id="rId43"/>
    <p:sldId id="289" r:id="rId44"/>
    <p:sldId id="290" r:id="rId45"/>
    <p:sldId id="291"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09" autoAdjust="0"/>
    <p:restoredTop sz="94660"/>
  </p:normalViewPr>
  <p:slideViewPr>
    <p:cSldViewPr snapToGrid="0">
      <p:cViewPr varScale="1">
        <p:scale>
          <a:sx n="67" d="100"/>
          <a:sy n="67" d="100"/>
        </p:scale>
        <p:origin x="69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AD9F62-FC53-4CA4-9F1E-F1292A9EEE33}" type="datetimeFigureOut">
              <a:rPr lang="en-US" smtClean="0"/>
              <a:t>10/20/2019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5F2FC4-4AD7-4CC6-A1FB-8BC4CA7AF13C}" type="slidenum">
              <a:rPr lang="en-US" smtClean="0"/>
              <a:t>‹#›</a:t>
            </a:fld>
            <a:endParaRPr lang="en-US"/>
          </a:p>
        </p:txBody>
      </p:sp>
    </p:spTree>
    <p:extLst>
      <p:ext uri="{BB962C8B-B14F-4D97-AF65-F5344CB8AC3E}">
        <p14:creationId xmlns:p14="http://schemas.microsoft.com/office/powerpoint/2010/main" val="5185104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FBF46-29D5-4A02-860E-BE7821DA9AB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647E64F-2C4A-44E6-8DA0-15F13A4B72C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297E47D-C993-49B2-BFA9-0977C74F4248}"/>
              </a:ext>
            </a:extLst>
          </p:cNvPr>
          <p:cNvSpPr>
            <a:spLocks noGrp="1"/>
          </p:cNvSpPr>
          <p:nvPr>
            <p:ph type="dt" sz="half" idx="10"/>
          </p:nvPr>
        </p:nvSpPr>
        <p:spPr/>
        <p:txBody>
          <a:bodyPr/>
          <a:lstStyle/>
          <a:p>
            <a:fld id="{A1714C7E-F1DE-43FF-809D-33BF751FB4B4}" type="datetimeFigureOut">
              <a:rPr lang="en-US" smtClean="0"/>
              <a:t>10/20/2019</a:t>
            </a:fld>
            <a:endParaRPr lang="en-US"/>
          </a:p>
        </p:txBody>
      </p:sp>
      <p:sp>
        <p:nvSpPr>
          <p:cNvPr id="5" name="Footer Placeholder 4">
            <a:extLst>
              <a:ext uri="{FF2B5EF4-FFF2-40B4-BE49-F238E27FC236}">
                <a16:creationId xmlns:a16="http://schemas.microsoft.com/office/drawing/2014/main" id="{1A7A9CEA-2566-41EC-8455-7F2520FC85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DEA19C-EA9E-4C8A-B777-DCA8AB430FAF}"/>
              </a:ext>
            </a:extLst>
          </p:cNvPr>
          <p:cNvSpPr>
            <a:spLocks noGrp="1"/>
          </p:cNvSpPr>
          <p:nvPr>
            <p:ph type="sldNum" sz="quarter" idx="12"/>
          </p:nvPr>
        </p:nvSpPr>
        <p:spPr/>
        <p:txBody>
          <a:bodyPr/>
          <a:lstStyle/>
          <a:p>
            <a:fld id="{E7114613-1597-4F79-A4F3-04F7FA3284DA}" type="slidenum">
              <a:rPr lang="en-US" smtClean="0"/>
              <a:t>‹#›</a:t>
            </a:fld>
            <a:endParaRPr lang="en-US"/>
          </a:p>
        </p:txBody>
      </p:sp>
    </p:spTree>
    <p:extLst>
      <p:ext uri="{BB962C8B-B14F-4D97-AF65-F5344CB8AC3E}">
        <p14:creationId xmlns:p14="http://schemas.microsoft.com/office/powerpoint/2010/main" val="1866561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406DE-3358-45F8-AC97-0705B4B7DF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FDCCE73-183F-44D6-9C45-00973C35AD9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D48FA4-90D6-4E07-A8DE-EDF50DB1451E}"/>
              </a:ext>
            </a:extLst>
          </p:cNvPr>
          <p:cNvSpPr>
            <a:spLocks noGrp="1"/>
          </p:cNvSpPr>
          <p:nvPr>
            <p:ph type="dt" sz="half" idx="10"/>
          </p:nvPr>
        </p:nvSpPr>
        <p:spPr/>
        <p:txBody>
          <a:bodyPr/>
          <a:lstStyle/>
          <a:p>
            <a:fld id="{A1714C7E-F1DE-43FF-809D-33BF751FB4B4}" type="datetimeFigureOut">
              <a:rPr lang="en-US" smtClean="0"/>
              <a:t>10/20/2019</a:t>
            </a:fld>
            <a:endParaRPr lang="en-US"/>
          </a:p>
        </p:txBody>
      </p:sp>
      <p:sp>
        <p:nvSpPr>
          <p:cNvPr id="5" name="Footer Placeholder 4">
            <a:extLst>
              <a:ext uri="{FF2B5EF4-FFF2-40B4-BE49-F238E27FC236}">
                <a16:creationId xmlns:a16="http://schemas.microsoft.com/office/drawing/2014/main" id="{490D8F38-F702-419D-BB8D-342AE5FAC9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9C60C2-C78A-4C7E-9B44-0DEC6000E033}"/>
              </a:ext>
            </a:extLst>
          </p:cNvPr>
          <p:cNvSpPr>
            <a:spLocks noGrp="1"/>
          </p:cNvSpPr>
          <p:nvPr>
            <p:ph type="sldNum" sz="quarter" idx="12"/>
          </p:nvPr>
        </p:nvSpPr>
        <p:spPr/>
        <p:txBody>
          <a:bodyPr/>
          <a:lstStyle/>
          <a:p>
            <a:fld id="{E7114613-1597-4F79-A4F3-04F7FA3284DA}" type="slidenum">
              <a:rPr lang="en-US" smtClean="0"/>
              <a:t>‹#›</a:t>
            </a:fld>
            <a:endParaRPr lang="en-US"/>
          </a:p>
        </p:txBody>
      </p:sp>
    </p:spTree>
    <p:extLst>
      <p:ext uri="{BB962C8B-B14F-4D97-AF65-F5344CB8AC3E}">
        <p14:creationId xmlns:p14="http://schemas.microsoft.com/office/powerpoint/2010/main" val="3033097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D8FD2-68EC-4DF2-9F16-285A5FD8F5D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79848E3-BD0A-43E1-9884-C8993E71CF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38A0099-DD61-4C9B-9B8D-ED1108A83B67}"/>
              </a:ext>
            </a:extLst>
          </p:cNvPr>
          <p:cNvSpPr>
            <a:spLocks noGrp="1"/>
          </p:cNvSpPr>
          <p:nvPr>
            <p:ph type="dt" sz="half" idx="10"/>
          </p:nvPr>
        </p:nvSpPr>
        <p:spPr/>
        <p:txBody>
          <a:bodyPr/>
          <a:lstStyle/>
          <a:p>
            <a:fld id="{A1714C7E-F1DE-43FF-809D-33BF751FB4B4}" type="datetimeFigureOut">
              <a:rPr lang="en-US" smtClean="0"/>
              <a:t>10/20/2019</a:t>
            </a:fld>
            <a:endParaRPr lang="en-US"/>
          </a:p>
        </p:txBody>
      </p:sp>
      <p:sp>
        <p:nvSpPr>
          <p:cNvPr id="5" name="Footer Placeholder 4">
            <a:extLst>
              <a:ext uri="{FF2B5EF4-FFF2-40B4-BE49-F238E27FC236}">
                <a16:creationId xmlns:a16="http://schemas.microsoft.com/office/drawing/2014/main" id="{23D6298C-6C88-4331-A017-0C9E259054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8A62BB-4602-4C5F-8620-6F78F33A228E}"/>
              </a:ext>
            </a:extLst>
          </p:cNvPr>
          <p:cNvSpPr>
            <a:spLocks noGrp="1"/>
          </p:cNvSpPr>
          <p:nvPr>
            <p:ph type="sldNum" sz="quarter" idx="12"/>
          </p:nvPr>
        </p:nvSpPr>
        <p:spPr/>
        <p:txBody>
          <a:bodyPr/>
          <a:lstStyle/>
          <a:p>
            <a:fld id="{E7114613-1597-4F79-A4F3-04F7FA3284DA}" type="slidenum">
              <a:rPr lang="en-US" smtClean="0"/>
              <a:t>‹#›</a:t>
            </a:fld>
            <a:endParaRPr lang="en-US"/>
          </a:p>
        </p:txBody>
      </p:sp>
    </p:spTree>
    <p:extLst>
      <p:ext uri="{BB962C8B-B14F-4D97-AF65-F5344CB8AC3E}">
        <p14:creationId xmlns:p14="http://schemas.microsoft.com/office/powerpoint/2010/main" val="32166536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5B53D-A7BB-48B7-AAAD-5582CE986DD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E2378F-0B3F-49DA-8161-D82567C9853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DA8AE46-CB55-42B0-B3A5-CF92FAC2304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BE731F-03EA-4F23-9456-2161F53CA74F}"/>
              </a:ext>
            </a:extLst>
          </p:cNvPr>
          <p:cNvSpPr>
            <a:spLocks noGrp="1"/>
          </p:cNvSpPr>
          <p:nvPr>
            <p:ph type="dt" sz="half" idx="10"/>
          </p:nvPr>
        </p:nvSpPr>
        <p:spPr/>
        <p:txBody>
          <a:bodyPr/>
          <a:lstStyle/>
          <a:p>
            <a:fld id="{A1714C7E-F1DE-43FF-809D-33BF751FB4B4}" type="datetimeFigureOut">
              <a:rPr lang="en-US" smtClean="0"/>
              <a:t>10/20/2019</a:t>
            </a:fld>
            <a:endParaRPr lang="en-US"/>
          </a:p>
        </p:txBody>
      </p:sp>
      <p:sp>
        <p:nvSpPr>
          <p:cNvPr id="6" name="Footer Placeholder 5">
            <a:extLst>
              <a:ext uri="{FF2B5EF4-FFF2-40B4-BE49-F238E27FC236}">
                <a16:creationId xmlns:a16="http://schemas.microsoft.com/office/drawing/2014/main" id="{222AC3DD-005B-439C-B5BA-0A0A3E5EB07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995180-B66E-4A6F-8FB5-9D462944295C}"/>
              </a:ext>
            </a:extLst>
          </p:cNvPr>
          <p:cNvSpPr>
            <a:spLocks noGrp="1"/>
          </p:cNvSpPr>
          <p:nvPr>
            <p:ph type="sldNum" sz="quarter" idx="12"/>
          </p:nvPr>
        </p:nvSpPr>
        <p:spPr/>
        <p:txBody>
          <a:bodyPr/>
          <a:lstStyle/>
          <a:p>
            <a:fld id="{E7114613-1597-4F79-A4F3-04F7FA3284DA}" type="slidenum">
              <a:rPr lang="en-US" smtClean="0"/>
              <a:t>‹#›</a:t>
            </a:fld>
            <a:endParaRPr lang="en-US"/>
          </a:p>
        </p:txBody>
      </p:sp>
    </p:spTree>
    <p:extLst>
      <p:ext uri="{BB962C8B-B14F-4D97-AF65-F5344CB8AC3E}">
        <p14:creationId xmlns:p14="http://schemas.microsoft.com/office/powerpoint/2010/main" val="1299883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155D6-E2A7-49CE-A0FE-3B7BA9AD31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5E9DD19-695C-446B-B13B-DBB0211C40D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6DEA740-A417-4BD9-803E-C3C6589E9CC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B6EB237-6973-4F00-924E-2DE66523CB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B694917-665A-4F60-B104-2BAA90923C2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0F2D1C6-036E-414D-8474-EB19AC7BBD3B}"/>
              </a:ext>
            </a:extLst>
          </p:cNvPr>
          <p:cNvSpPr>
            <a:spLocks noGrp="1"/>
          </p:cNvSpPr>
          <p:nvPr>
            <p:ph type="dt" sz="half" idx="10"/>
          </p:nvPr>
        </p:nvSpPr>
        <p:spPr/>
        <p:txBody>
          <a:bodyPr/>
          <a:lstStyle/>
          <a:p>
            <a:fld id="{A1714C7E-F1DE-43FF-809D-33BF751FB4B4}" type="datetimeFigureOut">
              <a:rPr lang="en-US" smtClean="0"/>
              <a:t>10/20/2019</a:t>
            </a:fld>
            <a:endParaRPr lang="en-US"/>
          </a:p>
        </p:txBody>
      </p:sp>
      <p:sp>
        <p:nvSpPr>
          <p:cNvPr id="8" name="Footer Placeholder 7">
            <a:extLst>
              <a:ext uri="{FF2B5EF4-FFF2-40B4-BE49-F238E27FC236}">
                <a16:creationId xmlns:a16="http://schemas.microsoft.com/office/drawing/2014/main" id="{F0EA06E6-B3B6-4725-91B0-E3B1EF33B18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F48031-6FB8-469C-9941-20A3F87BC0B1}"/>
              </a:ext>
            </a:extLst>
          </p:cNvPr>
          <p:cNvSpPr>
            <a:spLocks noGrp="1"/>
          </p:cNvSpPr>
          <p:nvPr>
            <p:ph type="sldNum" sz="quarter" idx="12"/>
          </p:nvPr>
        </p:nvSpPr>
        <p:spPr/>
        <p:txBody>
          <a:bodyPr/>
          <a:lstStyle/>
          <a:p>
            <a:fld id="{E7114613-1597-4F79-A4F3-04F7FA3284DA}" type="slidenum">
              <a:rPr lang="en-US" smtClean="0"/>
              <a:t>‹#›</a:t>
            </a:fld>
            <a:endParaRPr lang="en-US"/>
          </a:p>
        </p:txBody>
      </p:sp>
    </p:spTree>
    <p:extLst>
      <p:ext uri="{BB962C8B-B14F-4D97-AF65-F5344CB8AC3E}">
        <p14:creationId xmlns:p14="http://schemas.microsoft.com/office/powerpoint/2010/main" val="3772493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4C87A-708B-4330-94ED-4EB62D03864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4D3A158-F13A-4CA9-AF3B-F34BC521A0C9}"/>
              </a:ext>
            </a:extLst>
          </p:cNvPr>
          <p:cNvSpPr>
            <a:spLocks noGrp="1"/>
          </p:cNvSpPr>
          <p:nvPr>
            <p:ph type="dt" sz="half" idx="10"/>
          </p:nvPr>
        </p:nvSpPr>
        <p:spPr/>
        <p:txBody>
          <a:bodyPr/>
          <a:lstStyle/>
          <a:p>
            <a:fld id="{A1714C7E-F1DE-43FF-809D-33BF751FB4B4}" type="datetimeFigureOut">
              <a:rPr lang="en-US" smtClean="0"/>
              <a:t>10/20/2019</a:t>
            </a:fld>
            <a:endParaRPr lang="en-US"/>
          </a:p>
        </p:txBody>
      </p:sp>
      <p:sp>
        <p:nvSpPr>
          <p:cNvPr id="4" name="Footer Placeholder 3">
            <a:extLst>
              <a:ext uri="{FF2B5EF4-FFF2-40B4-BE49-F238E27FC236}">
                <a16:creationId xmlns:a16="http://schemas.microsoft.com/office/drawing/2014/main" id="{428A6C64-D895-409E-876B-A568A86EBF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67ED03A-B76D-48BD-B896-A083EF55C9A5}"/>
              </a:ext>
            </a:extLst>
          </p:cNvPr>
          <p:cNvSpPr>
            <a:spLocks noGrp="1"/>
          </p:cNvSpPr>
          <p:nvPr>
            <p:ph type="sldNum" sz="quarter" idx="12"/>
          </p:nvPr>
        </p:nvSpPr>
        <p:spPr/>
        <p:txBody>
          <a:bodyPr/>
          <a:lstStyle/>
          <a:p>
            <a:fld id="{E7114613-1597-4F79-A4F3-04F7FA3284DA}" type="slidenum">
              <a:rPr lang="en-US" smtClean="0"/>
              <a:t>‹#›</a:t>
            </a:fld>
            <a:endParaRPr lang="en-US"/>
          </a:p>
        </p:txBody>
      </p:sp>
    </p:spTree>
    <p:extLst>
      <p:ext uri="{BB962C8B-B14F-4D97-AF65-F5344CB8AC3E}">
        <p14:creationId xmlns:p14="http://schemas.microsoft.com/office/powerpoint/2010/main" val="3707171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1B9DB2-51AF-4843-B825-31A48616BB5E}"/>
              </a:ext>
            </a:extLst>
          </p:cNvPr>
          <p:cNvSpPr>
            <a:spLocks noGrp="1"/>
          </p:cNvSpPr>
          <p:nvPr>
            <p:ph type="dt" sz="half" idx="10"/>
          </p:nvPr>
        </p:nvSpPr>
        <p:spPr/>
        <p:txBody>
          <a:bodyPr/>
          <a:lstStyle/>
          <a:p>
            <a:fld id="{A1714C7E-F1DE-43FF-809D-33BF751FB4B4}" type="datetimeFigureOut">
              <a:rPr lang="en-US" smtClean="0"/>
              <a:t>10/20/2019</a:t>
            </a:fld>
            <a:endParaRPr lang="en-US"/>
          </a:p>
        </p:txBody>
      </p:sp>
      <p:sp>
        <p:nvSpPr>
          <p:cNvPr id="3" name="Footer Placeholder 2">
            <a:extLst>
              <a:ext uri="{FF2B5EF4-FFF2-40B4-BE49-F238E27FC236}">
                <a16:creationId xmlns:a16="http://schemas.microsoft.com/office/drawing/2014/main" id="{5C3A843B-A7CF-4595-A627-B75A0AB571A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63EF323-550D-4160-9646-6E770A545D72}"/>
              </a:ext>
            </a:extLst>
          </p:cNvPr>
          <p:cNvSpPr>
            <a:spLocks noGrp="1"/>
          </p:cNvSpPr>
          <p:nvPr>
            <p:ph type="sldNum" sz="quarter" idx="12"/>
          </p:nvPr>
        </p:nvSpPr>
        <p:spPr/>
        <p:txBody>
          <a:bodyPr/>
          <a:lstStyle/>
          <a:p>
            <a:fld id="{E7114613-1597-4F79-A4F3-04F7FA3284DA}" type="slidenum">
              <a:rPr lang="en-US" smtClean="0"/>
              <a:t>‹#›</a:t>
            </a:fld>
            <a:endParaRPr lang="en-US"/>
          </a:p>
        </p:txBody>
      </p:sp>
    </p:spTree>
    <p:extLst>
      <p:ext uri="{BB962C8B-B14F-4D97-AF65-F5344CB8AC3E}">
        <p14:creationId xmlns:p14="http://schemas.microsoft.com/office/powerpoint/2010/main" val="1478572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EF3D1-9D40-4CCF-B4EE-B027584BF0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FD633A-DFB4-4776-8856-4925F873A0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CC4A35-CC33-4791-90B3-6CE120400F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71EC7D2-1FA9-4E35-A151-E10981DE6E74}"/>
              </a:ext>
            </a:extLst>
          </p:cNvPr>
          <p:cNvSpPr>
            <a:spLocks noGrp="1"/>
          </p:cNvSpPr>
          <p:nvPr>
            <p:ph type="dt" sz="half" idx="10"/>
          </p:nvPr>
        </p:nvSpPr>
        <p:spPr/>
        <p:txBody>
          <a:bodyPr/>
          <a:lstStyle/>
          <a:p>
            <a:fld id="{A1714C7E-F1DE-43FF-809D-33BF751FB4B4}" type="datetimeFigureOut">
              <a:rPr lang="en-US" smtClean="0"/>
              <a:t>10/20/2019</a:t>
            </a:fld>
            <a:endParaRPr lang="en-US"/>
          </a:p>
        </p:txBody>
      </p:sp>
      <p:sp>
        <p:nvSpPr>
          <p:cNvPr id="6" name="Footer Placeholder 5">
            <a:extLst>
              <a:ext uri="{FF2B5EF4-FFF2-40B4-BE49-F238E27FC236}">
                <a16:creationId xmlns:a16="http://schemas.microsoft.com/office/drawing/2014/main" id="{E0247565-70FA-4715-9D5F-809DBA22F8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ED9FCB-B7FE-4AD4-800F-A115442B62F4}"/>
              </a:ext>
            </a:extLst>
          </p:cNvPr>
          <p:cNvSpPr>
            <a:spLocks noGrp="1"/>
          </p:cNvSpPr>
          <p:nvPr>
            <p:ph type="sldNum" sz="quarter" idx="12"/>
          </p:nvPr>
        </p:nvSpPr>
        <p:spPr/>
        <p:txBody>
          <a:bodyPr/>
          <a:lstStyle/>
          <a:p>
            <a:fld id="{E7114613-1597-4F79-A4F3-04F7FA3284DA}" type="slidenum">
              <a:rPr lang="en-US" smtClean="0"/>
              <a:t>‹#›</a:t>
            </a:fld>
            <a:endParaRPr lang="en-US"/>
          </a:p>
        </p:txBody>
      </p:sp>
    </p:spTree>
    <p:extLst>
      <p:ext uri="{BB962C8B-B14F-4D97-AF65-F5344CB8AC3E}">
        <p14:creationId xmlns:p14="http://schemas.microsoft.com/office/powerpoint/2010/main" val="3654133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6BA9E-EC66-4B92-9B81-C9F7DB0CD2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4B1B879-CA55-4624-87D6-B2C0D51F15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D01631A-B465-4A2F-87BE-D1571CBF71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C3C2682-B67E-4173-87C6-229E3164AF02}"/>
              </a:ext>
            </a:extLst>
          </p:cNvPr>
          <p:cNvSpPr>
            <a:spLocks noGrp="1"/>
          </p:cNvSpPr>
          <p:nvPr>
            <p:ph type="dt" sz="half" idx="10"/>
          </p:nvPr>
        </p:nvSpPr>
        <p:spPr/>
        <p:txBody>
          <a:bodyPr/>
          <a:lstStyle/>
          <a:p>
            <a:fld id="{A1714C7E-F1DE-43FF-809D-33BF751FB4B4}" type="datetimeFigureOut">
              <a:rPr lang="en-US" smtClean="0"/>
              <a:t>10/20/2019</a:t>
            </a:fld>
            <a:endParaRPr lang="en-US"/>
          </a:p>
        </p:txBody>
      </p:sp>
      <p:sp>
        <p:nvSpPr>
          <p:cNvPr id="6" name="Footer Placeholder 5">
            <a:extLst>
              <a:ext uri="{FF2B5EF4-FFF2-40B4-BE49-F238E27FC236}">
                <a16:creationId xmlns:a16="http://schemas.microsoft.com/office/drawing/2014/main" id="{502B427E-B351-49F7-8638-ED8F7CC41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B1B8A4-7EF4-431A-953E-0C8BC000EF65}"/>
              </a:ext>
            </a:extLst>
          </p:cNvPr>
          <p:cNvSpPr>
            <a:spLocks noGrp="1"/>
          </p:cNvSpPr>
          <p:nvPr>
            <p:ph type="sldNum" sz="quarter" idx="12"/>
          </p:nvPr>
        </p:nvSpPr>
        <p:spPr/>
        <p:txBody>
          <a:bodyPr/>
          <a:lstStyle/>
          <a:p>
            <a:fld id="{E7114613-1597-4F79-A4F3-04F7FA3284DA}" type="slidenum">
              <a:rPr lang="en-US" smtClean="0"/>
              <a:t>‹#›</a:t>
            </a:fld>
            <a:endParaRPr lang="en-US"/>
          </a:p>
        </p:txBody>
      </p:sp>
    </p:spTree>
    <p:extLst>
      <p:ext uri="{BB962C8B-B14F-4D97-AF65-F5344CB8AC3E}">
        <p14:creationId xmlns:p14="http://schemas.microsoft.com/office/powerpoint/2010/main" val="1347338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00C75-350E-4E44-8594-09D2A49408C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5C61B0D-0C40-405F-8560-43B4DBD9EC4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65AAF4-B551-4203-9E8F-26EA9896C60B}"/>
              </a:ext>
            </a:extLst>
          </p:cNvPr>
          <p:cNvSpPr>
            <a:spLocks noGrp="1"/>
          </p:cNvSpPr>
          <p:nvPr>
            <p:ph type="dt" sz="half" idx="10"/>
          </p:nvPr>
        </p:nvSpPr>
        <p:spPr/>
        <p:txBody>
          <a:bodyPr/>
          <a:lstStyle/>
          <a:p>
            <a:fld id="{A1714C7E-F1DE-43FF-809D-33BF751FB4B4}" type="datetimeFigureOut">
              <a:rPr lang="en-US" smtClean="0"/>
              <a:t>10/20/2019</a:t>
            </a:fld>
            <a:endParaRPr lang="en-US"/>
          </a:p>
        </p:txBody>
      </p:sp>
      <p:sp>
        <p:nvSpPr>
          <p:cNvPr id="5" name="Footer Placeholder 4">
            <a:extLst>
              <a:ext uri="{FF2B5EF4-FFF2-40B4-BE49-F238E27FC236}">
                <a16:creationId xmlns:a16="http://schemas.microsoft.com/office/drawing/2014/main" id="{C4D22E49-670C-4928-9362-DF39FD72D4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A17F51-1DBA-42C3-B10C-BEFF003A37E1}"/>
              </a:ext>
            </a:extLst>
          </p:cNvPr>
          <p:cNvSpPr>
            <a:spLocks noGrp="1"/>
          </p:cNvSpPr>
          <p:nvPr>
            <p:ph type="sldNum" sz="quarter" idx="12"/>
          </p:nvPr>
        </p:nvSpPr>
        <p:spPr/>
        <p:txBody>
          <a:bodyPr/>
          <a:lstStyle/>
          <a:p>
            <a:fld id="{E7114613-1597-4F79-A4F3-04F7FA3284DA}" type="slidenum">
              <a:rPr lang="en-US" smtClean="0"/>
              <a:t>‹#›</a:t>
            </a:fld>
            <a:endParaRPr lang="en-US"/>
          </a:p>
        </p:txBody>
      </p:sp>
    </p:spTree>
    <p:extLst>
      <p:ext uri="{BB962C8B-B14F-4D97-AF65-F5344CB8AC3E}">
        <p14:creationId xmlns:p14="http://schemas.microsoft.com/office/powerpoint/2010/main" val="3891570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CF8ECDF-A3EE-4BE5-B27D-5275E7CF7D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100F4B4-662B-4868-9B76-1CB373B0F3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A09298-E2B5-4BE3-AC39-72AB363C6235}"/>
              </a:ext>
            </a:extLst>
          </p:cNvPr>
          <p:cNvSpPr>
            <a:spLocks noGrp="1"/>
          </p:cNvSpPr>
          <p:nvPr>
            <p:ph type="dt" sz="half" idx="10"/>
          </p:nvPr>
        </p:nvSpPr>
        <p:spPr/>
        <p:txBody>
          <a:bodyPr/>
          <a:lstStyle/>
          <a:p>
            <a:fld id="{A1714C7E-F1DE-43FF-809D-33BF751FB4B4}" type="datetimeFigureOut">
              <a:rPr lang="en-US" smtClean="0"/>
              <a:t>10/20/2019</a:t>
            </a:fld>
            <a:endParaRPr lang="en-US"/>
          </a:p>
        </p:txBody>
      </p:sp>
      <p:sp>
        <p:nvSpPr>
          <p:cNvPr id="5" name="Footer Placeholder 4">
            <a:extLst>
              <a:ext uri="{FF2B5EF4-FFF2-40B4-BE49-F238E27FC236}">
                <a16:creationId xmlns:a16="http://schemas.microsoft.com/office/drawing/2014/main" id="{34522DB6-A39F-4B96-B224-11C44161EC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35C9DB-19D2-4BC4-90C3-2E1482000D22}"/>
              </a:ext>
            </a:extLst>
          </p:cNvPr>
          <p:cNvSpPr>
            <a:spLocks noGrp="1"/>
          </p:cNvSpPr>
          <p:nvPr>
            <p:ph type="sldNum" sz="quarter" idx="12"/>
          </p:nvPr>
        </p:nvSpPr>
        <p:spPr/>
        <p:txBody>
          <a:bodyPr/>
          <a:lstStyle/>
          <a:p>
            <a:fld id="{E7114613-1597-4F79-A4F3-04F7FA3284DA}" type="slidenum">
              <a:rPr lang="en-US" smtClean="0"/>
              <a:t>‹#›</a:t>
            </a:fld>
            <a:endParaRPr lang="en-US"/>
          </a:p>
        </p:txBody>
      </p:sp>
    </p:spTree>
    <p:extLst>
      <p:ext uri="{BB962C8B-B14F-4D97-AF65-F5344CB8AC3E}">
        <p14:creationId xmlns:p14="http://schemas.microsoft.com/office/powerpoint/2010/main" val="482002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0D8076-017D-466A-9963-9049FF60F0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49BAADD-34AF-4C26-AA0E-41479D73FC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C57097-BF76-4A5A-924A-14AC34EB8E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714C7E-F1DE-43FF-809D-33BF751FB4B4}" type="datetimeFigureOut">
              <a:rPr lang="en-US" smtClean="0"/>
              <a:t>10/20/2019</a:t>
            </a:fld>
            <a:endParaRPr lang="en-US"/>
          </a:p>
        </p:txBody>
      </p:sp>
      <p:sp>
        <p:nvSpPr>
          <p:cNvPr id="5" name="Footer Placeholder 4">
            <a:extLst>
              <a:ext uri="{FF2B5EF4-FFF2-40B4-BE49-F238E27FC236}">
                <a16:creationId xmlns:a16="http://schemas.microsoft.com/office/drawing/2014/main" id="{E0A4CAA6-9687-4CA6-92BD-02283D06A8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60C118F-9502-4400-B9DD-728F77C6B4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114613-1597-4F79-A4F3-04F7FA3284DA}" type="slidenum">
              <a:rPr lang="en-US" smtClean="0"/>
              <a:t>‹#›</a:t>
            </a:fld>
            <a:endParaRPr lang="en-US"/>
          </a:p>
        </p:txBody>
      </p:sp>
    </p:spTree>
    <p:extLst>
      <p:ext uri="{BB962C8B-B14F-4D97-AF65-F5344CB8AC3E}">
        <p14:creationId xmlns:p14="http://schemas.microsoft.com/office/powerpoint/2010/main" val="9112451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playback.fm/year/1932"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image" Target="../media/image4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 Id="rId9" Type="http://schemas.openxmlformats.org/officeDocument/2006/relationships/image" Target="../media/image4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9D65A-E146-4B93-BAA5-0B1A35272864}"/>
              </a:ext>
            </a:extLst>
          </p:cNvPr>
          <p:cNvSpPr>
            <a:spLocks noGrp="1"/>
          </p:cNvSpPr>
          <p:nvPr>
            <p:ph type="ctrTitle"/>
          </p:nvPr>
        </p:nvSpPr>
        <p:spPr/>
        <p:txBody>
          <a:bodyPr/>
          <a:lstStyle/>
          <a:p>
            <a:r>
              <a:rPr lang="en-US" dirty="0"/>
              <a:t>Images from </a:t>
            </a:r>
            <a:br>
              <a:rPr lang="en-US" dirty="0"/>
            </a:br>
            <a:r>
              <a:rPr lang="en-US" i="1" dirty="0"/>
              <a:t>To Kill a Mockingbird</a:t>
            </a:r>
            <a:endParaRPr lang="en-US" dirty="0"/>
          </a:p>
        </p:txBody>
      </p:sp>
      <p:sp>
        <p:nvSpPr>
          <p:cNvPr id="3" name="Subtitle 2">
            <a:extLst>
              <a:ext uri="{FF2B5EF4-FFF2-40B4-BE49-F238E27FC236}">
                <a16:creationId xmlns:a16="http://schemas.microsoft.com/office/drawing/2014/main" id="{5292DD8B-EA43-4200-9392-750B897DEB01}"/>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798262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AA107-C3E7-4F5A-8A6F-CE338C3DC0B8}"/>
              </a:ext>
            </a:extLst>
          </p:cNvPr>
          <p:cNvSpPr>
            <a:spLocks noGrp="1"/>
          </p:cNvSpPr>
          <p:nvPr>
            <p:ph type="title"/>
          </p:nvPr>
        </p:nvSpPr>
        <p:spPr/>
        <p:txBody>
          <a:bodyPr/>
          <a:lstStyle/>
          <a:p>
            <a:r>
              <a:rPr lang="en-US" dirty="0"/>
              <a:t>Popular music from 1932</a:t>
            </a:r>
          </a:p>
        </p:txBody>
      </p:sp>
      <p:sp>
        <p:nvSpPr>
          <p:cNvPr id="3" name="Content Placeholder 2">
            <a:extLst>
              <a:ext uri="{FF2B5EF4-FFF2-40B4-BE49-F238E27FC236}">
                <a16:creationId xmlns:a16="http://schemas.microsoft.com/office/drawing/2014/main" id="{D2B700D0-8827-4F08-A27D-C2392AFB2107}"/>
              </a:ext>
            </a:extLst>
          </p:cNvPr>
          <p:cNvSpPr>
            <a:spLocks noGrp="1"/>
          </p:cNvSpPr>
          <p:nvPr>
            <p:ph idx="1"/>
          </p:nvPr>
        </p:nvSpPr>
        <p:spPr/>
        <p:txBody>
          <a:bodyPr/>
          <a:lstStyle/>
          <a:p>
            <a:r>
              <a:rPr lang="en-US" dirty="0">
                <a:hlinkClick r:id="rId2"/>
              </a:rPr>
              <a:t>https://playback.fm/year/1932</a:t>
            </a:r>
            <a:endParaRPr lang="en-US" dirty="0"/>
          </a:p>
          <a:p>
            <a:endParaRPr lang="en-US" dirty="0"/>
          </a:p>
        </p:txBody>
      </p:sp>
    </p:spTree>
    <p:extLst>
      <p:ext uri="{BB962C8B-B14F-4D97-AF65-F5344CB8AC3E}">
        <p14:creationId xmlns:p14="http://schemas.microsoft.com/office/powerpoint/2010/main" val="4153890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09E8C-8CAE-4E5A-A9E0-DE59CF0F3904}"/>
              </a:ext>
            </a:extLst>
          </p:cNvPr>
          <p:cNvSpPr>
            <a:spLocks noGrp="1"/>
          </p:cNvSpPr>
          <p:nvPr>
            <p:ph type="title"/>
          </p:nvPr>
        </p:nvSpPr>
        <p:spPr/>
        <p:txBody>
          <a:bodyPr/>
          <a:lstStyle/>
          <a:p>
            <a:r>
              <a:rPr lang="en-US" dirty="0"/>
              <a:t>Chapter 1 vocabulary</a:t>
            </a:r>
          </a:p>
        </p:txBody>
      </p:sp>
      <p:sp>
        <p:nvSpPr>
          <p:cNvPr id="3" name="Content Placeholder 2">
            <a:extLst>
              <a:ext uri="{FF2B5EF4-FFF2-40B4-BE49-F238E27FC236}">
                <a16:creationId xmlns:a16="http://schemas.microsoft.com/office/drawing/2014/main" id="{D5584E28-A27B-4B44-AEC0-F83200C69284}"/>
              </a:ext>
            </a:extLst>
          </p:cNvPr>
          <p:cNvSpPr>
            <a:spLocks noGrp="1"/>
          </p:cNvSpPr>
          <p:nvPr>
            <p:ph idx="1"/>
          </p:nvPr>
        </p:nvSpPr>
        <p:spPr/>
        <p:txBody>
          <a:bodyPr/>
          <a:lstStyle/>
          <a:p>
            <a:r>
              <a:rPr lang="en-US" dirty="0"/>
              <a:t>Taciturn (adjective)- describes someone who stays silent or avoids </a:t>
            </a:r>
            <a:r>
              <a:rPr lang="en-US"/>
              <a:t>joining conversations</a:t>
            </a:r>
            <a:endParaRPr lang="en-US" dirty="0"/>
          </a:p>
          <a:p>
            <a:r>
              <a:rPr lang="en-US" dirty="0"/>
              <a:t>Imprudent (adjective)- not wise/careful about making decisions</a:t>
            </a:r>
          </a:p>
        </p:txBody>
      </p:sp>
    </p:spTree>
    <p:extLst>
      <p:ext uri="{BB962C8B-B14F-4D97-AF65-F5344CB8AC3E}">
        <p14:creationId xmlns:p14="http://schemas.microsoft.com/office/powerpoint/2010/main" val="3292578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C12C4-D8EE-497B-AE8C-988F6CBC3727}"/>
              </a:ext>
            </a:extLst>
          </p:cNvPr>
          <p:cNvSpPr>
            <a:spLocks noGrp="1"/>
          </p:cNvSpPr>
          <p:nvPr>
            <p:ph type="title"/>
          </p:nvPr>
        </p:nvSpPr>
        <p:spPr/>
        <p:txBody>
          <a:bodyPr/>
          <a:lstStyle/>
          <a:p>
            <a:r>
              <a:rPr lang="en-US" dirty="0"/>
              <a:t>Chapter 1</a:t>
            </a:r>
          </a:p>
        </p:txBody>
      </p:sp>
      <p:pic>
        <p:nvPicPr>
          <p:cNvPr id="4" name="Content Placeholder 3">
            <a:extLst>
              <a:ext uri="{FF2B5EF4-FFF2-40B4-BE49-F238E27FC236}">
                <a16:creationId xmlns:a16="http://schemas.microsoft.com/office/drawing/2014/main" id="{597A173D-6D48-4D47-BF2F-6B87E0DBF01C}"/>
              </a:ext>
            </a:extLst>
          </p:cNvPr>
          <p:cNvPicPr>
            <a:picLocks noGrp="1" noChangeAspect="1"/>
          </p:cNvPicPr>
          <p:nvPr>
            <p:ph idx="1"/>
          </p:nvPr>
        </p:nvPicPr>
        <p:blipFill>
          <a:blip r:embed="rId2"/>
          <a:stretch>
            <a:fillRect/>
          </a:stretch>
        </p:blipFill>
        <p:spPr>
          <a:xfrm>
            <a:off x="385147" y="1690687"/>
            <a:ext cx="3430639" cy="1927583"/>
          </a:xfrm>
          <a:prstGeom prst="rect">
            <a:avLst/>
          </a:prstGeom>
        </p:spPr>
      </p:pic>
      <p:pic>
        <p:nvPicPr>
          <p:cNvPr id="5" name="Picture 4">
            <a:extLst>
              <a:ext uri="{FF2B5EF4-FFF2-40B4-BE49-F238E27FC236}">
                <a16:creationId xmlns:a16="http://schemas.microsoft.com/office/drawing/2014/main" id="{8853989A-ECD6-4DF1-BA97-353815D31EAB}"/>
              </a:ext>
            </a:extLst>
          </p:cNvPr>
          <p:cNvPicPr>
            <a:picLocks noChangeAspect="1"/>
          </p:cNvPicPr>
          <p:nvPr/>
        </p:nvPicPr>
        <p:blipFill>
          <a:blip r:embed="rId3"/>
          <a:stretch>
            <a:fillRect/>
          </a:stretch>
        </p:blipFill>
        <p:spPr>
          <a:xfrm>
            <a:off x="4470412" y="425910"/>
            <a:ext cx="6736060" cy="2586498"/>
          </a:xfrm>
          <a:prstGeom prst="rect">
            <a:avLst/>
          </a:prstGeom>
        </p:spPr>
      </p:pic>
      <p:pic>
        <p:nvPicPr>
          <p:cNvPr id="6" name="Picture 5">
            <a:extLst>
              <a:ext uri="{FF2B5EF4-FFF2-40B4-BE49-F238E27FC236}">
                <a16:creationId xmlns:a16="http://schemas.microsoft.com/office/drawing/2014/main" id="{E438BB8A-6878-46E7-9281-5F5C1EBEA87E}"/>
              </a:ext>
            </a:extLst>
          </p:cNvPr>
          <p:cNvPicPr>
            <a:picLocks noChangeAspect="1"/>
          </p:cNvPicPr>
          <p:nvPr/>
        </p:nvPicPr>
        <p:blipFill rotWithShape="1">
          <a:blip r:embed="rId4"/>
          <a:srcRect l="22058" t="17" r="22247"/>
          <a:stretch/>
        </p:blipFill>
        <p:spPr>
          <a:xfrm>
            <a:off x="3952569" y="3282152"/>
            <a:ext cx="2698715" cy="3316365"/>
          </a:xfrm>
          <a:prstGeom prst="rect">
            <a:avLst/>
          </a:prstGeom>
        </p:spPr>
      </p:pic>
      <p:pic>
        <p:nvPicPr>
          <p:cNvPr id="7" name="Picture 6">
            <a:extLst>
              <a:ext uri="{FF2B5EF4-FFF2-40B4-BE49-F238E27FC236}">
                <a16:creationId xmlns:a16="http://schemas.microsoft.com/office/drawing/2014/main" id="{AF00A954-B787-4303-9BD0-B85926DD6AD8}"/>
              </a:ext>
            </a:extLst>
          </p:cNvPr>
          <p:cNvPicPr>
            <a:picLocks noChangeAspect="1"/>
          </p:cNvPicPr>
          <p:nvPr/>
        </p:nvPicPr>
        <p:blipFill>
          <a:blip r:embed="rId5"/>
          <a:stretch>
            <a:fillRect/>
          </a:stretch>
        </p:blipFill>
        <p:spPr>
          <a:xfrm>
            <a:off x="728046" y="4110037"/>
            <a:ext cx="2589561" cy="2532522"/>
          </a:xfrm>
          <a:prstGeom prst="rect">
            <a:avLst/>
          </a:prstGeom>
        </p:spPr>
      </p:pic>
      <p:pic>
        <p:nvPicPr>
          <p:cNvPr id="8" name="Picture 7">
            <a:extLst>
              <a:ext uri="{FF2B5EF4-FFF2-40B4-BE49-F238E27FC236}">
                <a16:creationId xmlns:a16="http://schemas.microsoft.com/office/drawing/2014/main" id="{ABB5147C-7EF9-4F5D-81FE-B318805CDF78}"/>
              </a:ext>
            </a:extLst>
          </p:cNvPr>
          <p:cNvPicPr>
            <a:picLocks noChangeAspect="1"/>
          </p:cNvPicPr>
          <p:nvPr/>
        </p:nvPicPr>
        <p:blipFill>
          <a:blip r:embed="rId6"/>
          <a:stretch>
            <a:fillRect/>
          </a:stretch>
        </p:blipFill>
        <p:spPr>
          <a:xfrm>
            <a:off x="6821592" y="3215148"/>
            <a:ext cx="4863395" cy="3642852"/>
          </a:xfrm>
          <a:prstGeom prst="rect">
            <a:avLst/>
          </a:prstGeom>
        </p:spPr>
      </p:pic>
    </p:spTree>
    <p:extLst>
      <p:ext uri="{BB962C8B-B14F-4D97-AF65-F5344CB8AC3E}">
        <p14:creationId xmlns:p14="http://schemas.microsoft.com/office/powerpoint/2010/main" val="3480840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049C1-39CE-4C5D-869D-7565CC531D01}"/>
              </a:ext>
            </a:extLst>
          </p:cNvPr>
          <p:cNvSpPr>
            <a:spLocks noGrp="1"/>
          </p:cNvSpPr>
          <p:nvPr>
            <p:ph type="title"/>
          </p:nvPr>
        </p:nvSpPr>
        <p:spPr/>
        <p:txBody>
          <a:bodyPr/>
          <a:lstStyle/>
          <a:p>
            <a:r>
              <a:rPr lang="en-US" dirty="0"/>
              <a:t>Intro to Characterization</a:t>
            </a:r>
          </a:p>
        </p:txBody>
      </p:sp>
      <p:sp>
        <p:nvSpPr>
          <p:cNvPr id="3" name="Content Placeholder 2">
            <a:extLst>
              <a:ext uri="{FF2B5EF4-FFF2-40B4-BE49-F238E27FC236}">
                <a16:creationId xmlns:a16="http://schemas.microsoft.com/office/drawing/2014/main" id="{F8AFA0A0-D674-4453-9516-2A1C2EC2C4E3}"/>
              </a:ext>
            </a:extLst>
          </p:cNvPr>
          <p:cNvSpPr>
            <a:spLocks noGrp="1"/>
          </p:cNvSpPr>
          <p:nvPr>
            <p:ph idx="1"/>
          </p:nvPr>
        </p:nvSpPr>
        <p:spPr>
          <a:xfrm>
            <a:off x="838200" y="1451429"/>
            <a:ext cx="10515600" cy="4725534"/>
          </a:xfrm>
        </p:spPr>
        <p:txBody>
          <a:bodyPr/>
          <a:lstStyle/>
          <a:p>
            <a:pPr marL="0" indent="0">
              <a:buNone/>
            </a:pPr>
            <a:r>
              <a:rPr lang="en-US" dirty="0"/>
              <a:t>We judge people based on…</a:t>
            </a:r>
          </a:p>
          <a:p>
            <a:r>
              <a:rPr lang="en-US" dirty="0"/>
              <a:t>What they look like</a:t>
            </a:r>
          </a:p>
          <a:p>
            <a:pPr marL="0" indent="0">
              <a:buNone/>
            </a:pPr>
            <a:endParaRPr lang="en-US" dirty="0"/>
          </a:p>
          <a:p>
            <a:r>
              <a:rPr lang="en-US" dirty="0"/>
              <a:t>What they do</a:t>
            </a:r>
          </a:p>
          <a:p>
            <a:pPr marL="0" indent="0">
              <a:buNone/>
            </a:pPr>
            <a:endParaRPr lang="en-US" dirty="0"/>
          </a:p>
          <a:p>
            <a:r>
              <a:rPr lang="en-US" dirty="0"/>
              <a:t>What they say</a:t>
            </a:r>
          </a:p>
          <a:p>
            <a:pPr marL="0" indent="0">
              <a:buNone/>
            </a:pPr>
            <a:endParaRPr lang="en-US" dirty="0"/>
          </a:p>
          <a:p>
            <a:r>
              <a:rPr lang="en-US" dirty="0"/>
              <a:t>What we hear others say about them</a:t>
            </a:r>
          </a:p>
          <a:p>
            <a:endParaRPr lang="en-US" dirty="0"/>
          </a:p>
        </p:txBody>
      </p:sp>
    </p:spTree>
    <p:extLst>
      <p:ext uri="{BB962C8B-B14F-4D97-AF65-F5344CB8AC3E}">
        <p14:creationId xmlns:p14="http://schemas.microsoft.com/office/powerpoint/2010/main" val="68967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F0DA5-DB54-42C6-8973-9E33004E9B70}"/>
              </a:ext>
            </a:extLst>
          </p:cNvPr>
          <p:cNvSpPr>
            <a:spLocks noGrp="1"/>
          </p:cNvSpPr>
          <p:nvPr>
            <p:ph type="title"/>
          </p:nvPr>
        </p:nvSpPr>
        <p:spPr/>
        <p:txBody>
          <a:bodyPr/>
          <a:lstStyle/>
          <a:p>
            <a:r>
              <a:rPr lang="en-US" dirty="0"/>
              <a:t>Intro to Characterization</a:t>
            </a:r>
          </a:p>
        </p:txBody>
      </p:sp>
      <p:sp>
        <p:nvSpPr>
          <p:cNvPr id="3" name="Content Placeholder 2">
            <a:extLst>
              <a:ext uri="{FF2B5EF4-FFF2-40B4-BE49-F238E27FC236}">
                <a16:creationId xmlns:a16="http://schemas.microsoft.com/office/drawing/2014/main" id="{87669B6D-F981-42C8-9680-5782CBA0C6AB}"/>
              </a:ext>
            </a:extLst>
          </p:cNvPr>
          <p:cNvSpPr>
            <a:spLocks noGrp="1"/>
          </p:cNvSpPr>
          <p:nvPr>
            <p:ph idx="1"/>
          </p:nvPr>
        </p:nvSpPr>
        <p:spPr/>
        <p:txBody>
          <a:bodyPr/>
          <a:lstStyle/>
          <a:p>
            <a:r>
              <a:rPr lang="en-US" b="1" dirty="0"/>
              <a:t>Here’s what you know about “Amy”</a:t>
            </a:r>
          </a:p>
          <a:p>
            <a:r>
              <a:rPr lang="en-US" dirty="0"/>
              <a:t>She is wearing a cancer awareness shirt.</a:t>
            </a:r>
          </a:p>
          <a:p>
            <a:r>
              <a:rPr lang="en-US" dirty="0"/>
              <a:t>You see her in the hall helping a new student find his way to class.</a:t>
            </a:r>
          </a:p>
          <a:p>
            <a:r>
              <a:rPr lang="en-US" dirty="0"/>
              <a:t> You hear Amy say she understands it’s hard to be a new kid and she’s happy to help.</a:t>
            </a:r>
          </a:p>
          <a:p>
            <a:r>
              <a:rPr lang="en-US" dirty="0"/>
              <a:t> Later in the week, you see Amy on announcements; she’s won student of the week.</a:t>
            </a:r>
          </a:p>
          <a:p>
            <a:r>
              <a:rPr lang="en-US" dirty="0"/>
              <a:t> What might you infer about the kind of person Amy is?</a:t>
            </a:r>
          </a:p>
        </p:txBody>
      </p:sp>
    </p:spTree>
    <p:extLst>
      <p:ext uri="{BB962C8B-B14F-4D97-AF65-F5344CB8AC3E}">
        <p14:creationId xmlns:p14="http://schemas.microsoft.com/office/powerpoint/2010/main" val="15424432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28386-0009-444D-B22B-AF996BDD3643}"/>
              </a:ext>
            </a:extLst>
          </p:cNvPr>
          <p:cNvSpPr>
            <a:spLocks noGrp="1"/>
          </p:cNvSpPr>
          <p:nvPr>
            <p:ph type="title"/>
          </p:nvPr>
        </p:nvSpPr>
        <p:spPr/>
        <p:txBody>
          <a:bodyPr/>
          <a:lstStyle/>
          <a:p>
            <a:r>
              <a:rPr lang="en-US" dirty="0"/>
              <a:t>Characterization Notes page 31</a:t>
            </a:r>
          </a:p>
        </p:txBody>
      </p:sp>
      <p:sp>
        <p:nvSpPr>
          <p:cNvPr id="3" name="Content Placeholder 2">
            <a:extLst>
              <a:ext uri="{FF2B5EF4-FFF2-40B4-BE49-F238E27FC236}">
                <a16:creationId xmlns:a16="http://schemas.microsoft.com/office/drawing/2014/main" id="{1E0F940C-30B6-44FA-A7A0-2F5141074558}"/>
              </a:ext>
            </a:extLst>
          </p:cNvPr>
          <p:cNvSpPr>
            <a:spLocks noGrp="1"/>
          </p:cNvSpPr>
          <p:nvPr>
            <p:ph idx="1"/>
          </p:nvPr>
        </p:nvSpPr>
        <p:spPr/>
        <p:txBody>
          <a:bodyPr/>
          <a:lstStyle/>
          <a:p>
            <a:pPr marL="0" indent="0">
              <a:buNone/>
            </a:pPr>
            <a:r>
              <a:rPr lang="en-US" dirty="0"/>
              <a:t>Our ideas about a </a:t>
            </a:r>
            <a:r>
              <a:rPr lang="en-US"/>
              <a:t>character are formed by:</a:t>
            </a:r>
            <a:endParaRPr lang="en-US" dirty="0"/>
          </a:p>
          <a:p>
            <a:r>
              <a:rPr lang="en-US" dirty="0"/>
              <a:t>What the character looks like</a:t>
            </a:r>
          </a:p>
          <a:p>
            <a:r>
              <a:rPr lang="en-US" dirty="0"/>
              <a:t>What the character says </a:t>
            </a:r>
          </a:p>
          <a:p>
            <a:r>
              <a:rPr lang="en-US" dirty="0"/>
              <a:t>What the character does</a:t>
            </a:r>
          </a:p>
          <a:p>
            <a:r>
              <a:rPr lang="en-US" dirty="0"/>
              <a:t>What the narrator or others say about the character</a:t>
            </a:r>
          </a:p>
        </p:txBody>
      </p:sp>
    </p:spTree>
    <p:extLst>
      <p:ext uri="{BB962C8B-B14F-4D97-AF65-F5344CB8AC3E}">
        <p14:creationId xmlns:p14="http://schemas.microsoft.com/office/powerpoint/2010/main" val="40182766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41ED6-3256-4C60-8D32-2E73252FB58B}"/>
              </a:ext>
            </a:extLst>
          </p:cNvPr>
          <p:cNvSpPr>
            <a:spLocks noGrp="1"/>
          </p:cNvSpPr>
          <p:nvPr>
            <p:ph type="title"/>
          </p:nvPr>
        </p:nvSpPr>
        <p:spPr/>
        <p:txBody>
          <a:bodyPr/>
          <a:lstStyle/>
          <a:p>
            <a:r>
              <a:rPr lang="en-US" dirty="0"/>
              <a:t>Chapter 2 vocabulary</a:t>
            </a:r>
          </a:p>
        </p:txBody>
      </p:sp>
      <p:sp>
        <p:nvSpPr>
          <p:cNvPr id="6" name="Content Placeholder 5">
            <a:extLst>
              <a:ext uri="{FF2B5EF4-FFF2-40B4-BE49-F238E27FC236}">
                <a16:creationId xmlns:a16="http://schemas.microsoft.com/office/drawing/2014/main" id="{8A404417-879A-46E8-A7D1-43004BEB195E}"/>
              </a:ext>
            </a:extLst>
          </p:cNvPr>
          <p:cNvSpPr>
            <a:spLocks noGrp="1"/>
          </p:cNvSpPr>
          <p:nvPr>
            <p:ph idx="1"/>
          </p:nvPr>
        </p:nvSpPr>
        <p:spPr/>
        <p:txBody>
          <a:bodyPr/>
          <a:lstStyle/>
          <a:p>
            <a:r>
              <a:rPr lang="en-US" dirty="0"/>
              <a:t>Uninitiated- adj.-not yet introduced into the knowledge or group</a:t>
            </a:r>
          </a:p>
          <a:p>
            <a:r>
              <a:rPr lang="en-US" dirty="0"/>
              <a:t>Sojourn- noun- a temporary stay</a:t>
            </a:r>
          </a:p>
          <a:p>
            <a:r>
              <a:rPr lang="en-US" dirty="0"/>
              <a:t>Mortification-noun- a feeling of humiliation/shame</a:t>
            </a:r>
          </a:p>
        </p:txBody>
      </p:sp>
    </p:spTree>
    <p:extLst>
      <p:ext uri="{BB962C8B-B14F-4D97-AF65-F5344CB8AC3E}">
        <p14:creationId xmlns:p14="http://schemas.microsoft.com/office/powerpoint/2010/main" val="2995677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A0145-CF9D-4F22-9F93-7EBE0C3B05E7}"/>
              </a:ext>
            </a:extLst>
          </p:cNvPr>
          <p:cNvSpPr>
            <a:spLocks noGrp="1"/>
          </p:cNvSpPr>
          <p:nvPr>
            <p:ph type="title"/>
          </p:nvPr>
        </p:nvSpPr>
        <p:spPr/>
        <p:txBody>
          <a:bodyPr/>
          <a:lstStyle/>
          <a:p>
            <a:r>
              <a:rPr lang="en-US" dirty="0"/>
              <a:t>Chapter 2</a:t>
            </a:r>
          </a:p>
        </p:txBody>
      </p:sp>
      <p:pic>
        <p:nvPicPr>
          <p:cNvPr id="5" name="Picture 4">
            <a:extLst>
              <a:ext uri="{FF2B5EF4-FFF2-40B4-BE49-F238E27FC236}">
                <a16:creationId xmlns:a16="http://schemas.microsoft.com/office/drawing/2014/main" id="{7593529F-76E0-4B56-919C-20E240117996}"/>
              </a:ext>
            </a:extLst>
          </p:cNvPr>
          <p:cNvPicPr>
            <a:picLocks noChangeAspect="1"/>
          </p:cNvPicPr>
          <p:nvPr/>
        </p:nvPicPr>
        <p:blipFill rotWithShape="1">
          <a:blip r:embed="rId2"/>
          <a:srcRect l="4046" t="26626" b="23006"/>
          <a:stretch/>
        </p:blipFill>
        <p:spPr>
          <a:xfrm>
            <a:off x="46760" y="3138487"/>
            <a:ext cx="4731939" cy="3215148"/>
          </a:xfrm>
          <a:prstGeom prst="rect">
            <a:avLst/>
          </a:prstGeom>
        </p:spPr>
      </p:pic>
      <p:pic>
        <p:nvPicPr>
          <p:cNvPr id="6" name="Picture 5">
            <a:extLst>
              <a:ext uri="{FF2B5EF4-FFF2-40B4-BE49-F238E27FC236}">
                <a16:creationId xmlns:a16="http://schemas.microsoft.com/office/drawing/2014/main" id="{372E6745-66B3-4696-847B-9E73937AD87D}"/>
              </a:ext>
            </a:extLst>
          </p:cNvPr>
          <p:cNvPicPr>
            <a:picLocks noChangeAspect="1"/>
          </p:cNvPicPr>
          <p:nvPr/>
        </p:nvPicPr>
        <p:blipFill>
          <a:blip r:embed="rId3"/>
          <a:stretch>
            <a:fillRect/>
          </a:stretch>
        </p:blipFill>
        <p:spPr>
          <a:xfrm>
            <a:off x="3431418" y="504364"/>
            <a:ext cx="3981885" cy="3517029"/>
          </a:xfrm>
          <a:prstGeom prst="rect">
            <a:avLst/>
          </a:prstGeom>
        </p:spPr>
      </p:pic>
      <p:pic>
        <p:nvPicPr>
          <p:cNvPr id="7" name="Picture 6">
            <a:extLst>
              <a:ext uri="{FF2B5EF4-FFF2-40B4-BE49-F238E27FC236}">
                <a16:creationId xmlns:a16="http://schemas.microsoft.com/office/drawing/2014/main" id="{1958950F-411B-43FD-B486-783442FB6AD9}"/>
              </a:ext>
            </a:extLst>
          </p:cNvPr>
          <p:cNvPicPr>
            <a:picLocks noChangeAspect="1"/>
          </p:cNvPicPr>
          <p:nvPr/>
        </p:nvPicPr>
        <p:blipFill>
          <a:blip r:embed="rId4"/>
          <a:stretch>
            <a:fillRect/>
          </a:stretch>
        </p:blipFill>
        <p:spPr>
          <a:xfrm>
            <a:off x="5129371" y="4160632"/>
            <a:ext cx="2512297" cy="2512297"/>
          </a:xfrm>
          <a:prstGeom prst="rect">
            <a:avLst/>
          </a:prstGeom>
        </p:spPr>
      </p:pic>
      <p:pic>
        <p:nvPicPr>
          <p:cNvPr id="8" name="Picture 7">
            <a:extLst>
              <a:ext uri="{FF2B5EF4-FFF2-40B4-BE49-F238E27FC236}">
                <a16:creationId xmlns:a16="http://schemas.microsoft.com/office/drawing/2014/main" id="{9C8CBBB0-D937-4658-8BED-1CAA90FBD1C2}"/>
              </a:ext>
            </a:extLst>
          </p:cNvPr>
          <p:cNvPicPr>
            <a:picLocks noChangeAspect="1"/>
          </p:cNvPicPr>
          <p:nvPr/>
        </p:nvPicPr>
        <p:blipFill>
          <a:blip r:embed="rId5"/>
          <a:stretch>
            <a:fillRect/>
          </a:stretch>
        </p:blipFill>
        <p:spPr>
          <a:xfrm>
            <a:off x="7992340" y="999066"/>
            <a:ext cx="3713950" cy="3713950"/>
          </a:xfrm>
          <a:prstGeom prst="rect">
            <a:avLst/>
          </a:prstGeom>
        </p:spPr>
      </p:pic>
    </p:spTree>
    <p:extLst>
      <p:ext uri="{BB962C8B-B14F-4D97-AF65-F5344CB8AC3E}">
        <p14:creationId xmlns:p14="http://schemas.microsoft.com/office/powerpoint/2010/main" val="2666025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944D0-2F86-4F08-A5B3-273CCFF52F6E}"/>
              </a:ext>
            </a:extLst>
          </p:cNvPr>
          <p:cNvSpPr>
            <a:spLocks noGrp="1"/>
          </p:cNvSpPr>
          <p:nvPr>
            <p:ph type="title"/>
          </p:nvPr>
        </p:nvSpPr>
        <p:spPr/>
        <p:txBody>
          <a:bodyPr/>
          <a:lstStyle/>
          <a:p>
            <a:r>
              <a:rPr lang="en-US" dirty="0"/>
              <a:t>Chapter 3 vocabulary</a:t>
            </a:r>
          </a:p>
        </p:txBody>
      </p:sp>
      <p:sp>
        <p:nvSpPr>
          <p:cNvPr id="3" name="Content Placeholder 2">
            <a:extLst>
              <a:ext uri="{FF2B5EF4-FFF2-40B4-BE49-F238E27FC236}">
                <a16:creationId xmlns:a16="http://schemas.microsoft.com/office/drawing/2014/main" id="{6025A427-0FC9-43BC-A388-53C5C0B5FF76}"/>
              </a:ext>
            </a:extLst>
          </p:cNvPr>
          <p:cNvSpPr>
            <a:spLocks noGrp="1"/>
          </p:cNvSpPr>
          <p:nvPr>
            <p:ph idx="1"/>
          </p:nvPr>
        </p:nvSpPr>
        <p:spPr>
          <a:xfrm>
            <a:off x="838200" y="1494503"/>
            <a:ext cx="10515600" cy="4682460"/>
          </a:xfrm>
        </p:spPr>
        <p:txBody>
          <a:bodyPr/>
          <a:lstStyle/>
          <a:p>
            <a:r>
              <a:rPr lang="en-US" dirty="0"/>
              <a:t>Sever-verb- to separate or cut apart from the whole</a:t>
            </a:r>
          </a:p>
          <a:p>
            <a:r>
              <a:rPr lang="en-US" dirty="0"/>
              <a:t>Irked-adjective- irritated or annoyed</a:t>
            </a:r>
          </a:p>
          <a:p>
            <a:r>
              <a:rPr lang="en-US" dirty="0"/>
              <a:t>Iniquities-noun- great injustices, wickedness</a:t>
            </a:r>
          </a:p>
          <a:p>
            <a:r>
              <a:rPr lang="en-US" dirty="0"/>
              <a:t>Expounding-verb- to explain with a lot of detail</a:t>
            </a:r>
          </a:p>
          <a:p>
            <a:r>
              <a:rPr lang="en-US" dirty="0"/>
              <a:t>Dispensation-noun- a doing away with</a:t>
            </a:r>
          </a:p>
          <a:p>
            <a:r>
              <a:rPr lang="en-US" dirty="0"/>
              <a:t>Contentious-adjective- quarrelsome; causing or involving</a:t>
            </a:r>
          </a:p>
          <a:p>
            <a:pPr marL="0" indent="0">
              <a:buNone/>
            </a:pPr>
            <a:r>
              <a:rPr lang="en-US" dirty="0"/>
              <a:t>                                           argument/controversy</a:t>
            </a:r>
          </a:p>
          <a:p>
            <a:r>
              <a:rPr lang="en-US" dirty="0"/>
              <a:t>Concede-verb- to acknowledge as true or fair</a:t>
            </a:r>
          </a:p>
          <a:p>
            <a:r>
              <a:rPr lang="en-US" dirty="0"/>
              <a:t>Amiable-adjective- pleasant, friendly, agreeable</a:t>
            </a:r>
          </a:p>
        </p:txBody>
      </p:sp>
    </p:spTree>
    <p:extLst>
      <p:ext uri="{BB962C8B-B14F-4D97-AF65-F5344CB8AC3E}">
        <p14:creationId xmlns:p14="http://schemas.microsoft.com/office/powerpoint/2010/main" val="2678511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969F1-5C80-421D-8611-0603B6CDB9E0}"/>
              </a:ext>
            </a:extLst>
          </p:cNvPr>
          <p:cNvSpPr>
            <a:spLocks noGrp="1"/>
          </p:cNvSpPr>
          <p:nvPr>
            <p:ph type="title"/>
          </p:nvPr>
        </p:nvSpPr>
        <p:spPr/>
        <p:txBody>
          <a:bodyPr/>
          <a:lstStyle/>
          <a:p>
            <a:r>
              <a:rPr lang="en-US" dirty="0"/>
              <a:t>Chapter 3</a:t>
            </a:r>
          </a:p>
        </p:txBody>
      </p:sp>
      <p:pic>
        <p:nvPicPr>
          <p:cNvPr id="4" name="Content Placeholder 3">
            <a:extLst>
              <a:ext uri="{FF2B5EF4-FFF2-40B4-BE49-F238E27FC236}">
                <a16:creationId xmlns:a16="http://schemas.microsoft.com/office/drawing/2014/main" id="{48E87805-082E-43B9-8349-A4570CB564C5}"/>
              </a:ext>
            </a:extLst>
          </p:cNvPr>
          <p:cNvPicPr>
            <a:picLocks noGrp="1" noChangeAspect="1"/>
          </p:cNvPicPr>
          <p:nvPr>
            <p:ph idx="1"/>
          </p:nvPr>
        </p:nvPicPr>
        <p:blipFill>
          <a:blip r:embed="rId2"/>
          <a:stretch>
            <a:fillRect/>
          </a:stretch>
        </p:blipFill>
        <p:spPr>
          <a:xfrm>
            <a:off x="838200" y="2178666"/>
            <a:ext cx="2756073" cy="4141639"/>
          </a:xfrm>
          <a:prstGeom prst="rect">
            <a:avLst/>
          </a:prstGeom>
        </p:spPr>
      </p:pic>
      <p:pic>
        <p:nvPicPr>
          <p:cNvPr id="5" name="Picture 4">
            <a:extLst>
              <a:ext uri="{FF2B5EF4-FFF2-40B4-BE49-F238E27FC236}">
                <a16:creationId xmlns:a16="http://schemas.microsoft.com/office/drawing/2014/main" id="{59B7FEC7-5EF3-4CD0-A9D7-D60C64D619FA}"/>
              </a:ext>
            </a:extLst>
          </p:cNvPr>
          <p:cNvPicPr>
            <a:picLocks noChangeAspect="1"/>
          </p:cNvPicPr>
          <p:nvPr/>
        </p:nvPicPr>
        <p:blipFill>
          <a:blip r:embed="rId3"/>
          <a:stretch>
            <a:fillRect/>
          </a:stretch>
        </p:blipFill>
        <p:spPr>
          <a:xfrm>
            <a:off x="4039738" y="1136224"/>
            <a:ext cx="3560785" cy="2877114"/>
          </a:xfrm>
          <a:prstGeom prst="rect">
            <a:avLst/>
          </a:prstGeom>
        </p:spPr>
      </p:pic>
      <p:pic>
        <p:nvPicPr>
          <p:cNvPr id="6" name="Picture 5">
            <a:extLst>
              <a:ext uri="{FF2B5EF4-FFF2-40B4-BE49-F238E27FC236}">
                <a16:creationId xmlns:a16="http://schemas.microsoft.com/office/drawing/2014/main" id="{C99D09CF-77C0-4C92-863A-D9A29447CDC0}"/>
              </a:ext>
            </a:extLst>
          </p:cNvPr>
          <p:cNvPicPr>
            <a:picLocks noChangeAspect="1"/>
          </p:cNvPicPr>
          <p:nvPr/>
        </p:nvPicPr>
        <p:blipFill>
          <a:blip r:embed="rId4"/>
          <a:stretch>
            <a:fillRect/>
          </a:stretch>
        </p:blipFill>
        <p:spPr>
          <a:xfrm>
            <a:off x="7861111" y="2478918"/>
            <a:ext cx="4230806" cy="4230806"/>
          </a:xfrm>
          <a:prstGeom prst="rect">
            <a:avLst/>
          </a:prstGeom>
        </p:spPr>
      </p:pic>
    </p:spTree>
    <p:extLst>
      <p:ext uri="{BB962C8B-B14F-4D97-AF65-F5344CB8AC3E}">
        <p14:creationId xmlns:p14="http://schemas.microsoft.com/office/powerpoint/2010/main" val="40602156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EBDD9-60D0-4563-B992-F4357681514F}"/>
              </a:ext>
            </a:extLst>
          </p:cNvPr>
          <p:cNvSpPr>
            <a:spLocks noGrp="1"/>
          </p:cNvSpPr>
          <p:nvPr>
            <p:ph type="title"/>
          </p:nvPr>
        </p:nvSpPr>
        <p:spPr/>
        <p:txBody>
          <a:bodyPr/>
          <a:lstStyle/>
          <a:p>
            <a:r>
              <a:rPr lang="en-US" dirty="0"/>
              <a:t>Chapter 4 vocabulary</a:t>
            </a:r>
          </a:p>
        </p:txBody>
      </p:sp>
      <p:sp>
        <p:nvSpPr>
          <p:cNvPr id="3" name="Content Placeholder 2">
            <a:extLst>
              <a:ext uri="{FF2B5EF4-FFF2-40B4-BE49-F238E27FC236}">
                <a16:creationId xmlns:a16="http://schemas.microsoft.com/office/drawing/2014/main" id="{112CCD1F-35A7-4C58-9AD9-FECB8665F237}"/>
              </a:ext>
            </a:extLst>
          </p:cNvPr>
          <p:cNvSpPr>
            <a:spLocks noGrp="1"/>
          </p:cNvSpPr>
          <p:nvPr>
            <p:ph idx="1"/>
          </p:nvPr>
        </p:nvSpPr>
        <p:spPr/>
        <p:txBody>
          <a:bodyPr/>
          <a:lstStyle/>
          <a:p>
            <a:r>
              <a:rPr lang="en-US" dirty="0"/>
              <a:t>Evasion- noun- the act of escaping or avoiding something</a:t>
            </a:r>
          </a:p>
          <a:p>
            <a:r>
              <a:rPr lang="en-US" dirty="0"/>
              <a:t>Auspicious-</a:t>
            </a:r>
            <a:r>
              <a:rPr lang="en-US" dirty="0" err="1"/>
              <a:t>adj</a:t>
            </a:r>
            <a:r>
              <a:rPr lang="en-US" dirty="0"/>
              <a:t>- favorable, promising success</a:t>
            </a:r>
          </a:p>
          <a:p>
            <a:pPr marL="0" indent="0">
              <a:buNone/>
            </a:pPr>
            <a:endParaRPr lang="en-US"/>
          </a:p>
        </p:txBody>
      </p:sp>
    </p:spTree>
    <p:extLst>
      <p:ext uri="{BB962C8B-B14F-4D97-AF65-F5344CB8AC3E}">
        <p14:creationId xmlns:p14="http://schemas.microsoft.com/office/powerpoint/2010/main" val="26742016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60CC0-73EA-4F83-A34E-FA3EE91624A9}"/>
              </a:ext>
            </a:extLst>
          </p:cNvPr>
          <p:cNvSpPr>
            <a:spLocks noGrp="1"/>
          </p:cNvSpPr>
          <p:nvPr>
            <p:ph type="title"/>
          </p:nvPr>
        </p:nvSpPr>
        <p:spPr/>
        <p:txBody>
          <a:bodyPr/>
          <a:lstStyle/>
          <a:p>
            <a:r>
              <a:rPr lang="en-US" dirty="0"/>
              <a:t>Chapter 4</a:t>
            </a:r>
          </a:p>
        </p:txBody>
      </p:sp>
      <p:pic>
        <p:nvPicPr>
          <p:cNvPr id="7" name="Content Placeholder 6">
            <a:extLst>
              <a:ext uri="{FF2B5EF4-FFF2-40B4-BE49-F238E27FC236}">
                <a16:creationId xmlns:a16="http://schemas.microsoft.com/office/drawing/2014/main" id="{23186079-A319-48C2-ABEE-4C9359715F42}"/>
              </a:ext>
            </a:extLst>
          </p:cNvPr>
          <p:cNvPicPr>
            <a:picLocks noGrp="1" noChangeAspect="1"/>
          </p:cNvPicPr>
          <p:nvPr>
            <p:ph idx="1"/>
          </p:nvPr>
        </p:nvPicPr>
        <p:blipFill>
          <a:blip r:embed="rId2"/>
          <a:stretch>
            <a:fillRect/>
          </a:stretch>
        </p:blipFill>
        <p:spPr>
          <a:xfrm>
            <a:off x="52982" y="3968442"/>
            <a:ext cx="2524432" cy="2524432"/>
          </a:xfrm>
          <a:prstGeom prst="rect">
            <a:avLst/>
          </a:prstGeom>
        </p:spPr>
      </p:pic>
      <p:pic>
        <p:nvPicPr>
          <p:cNvPr id="1032" name="Picture 8" descr="Image result for wrigley's doublemint 1906">
            <a:extLst>
              <a:ext uri="{FF2B5EF4-FFF2-40B4-BE49-F238E27FC236}">
                <a16:creationId xmlns:a16="http://schemas.microsoft.com/office/drawing/2014/main" id="{5524ABF2-FF23-44BA-B61A-2BEBD06300C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25" t="8420" r="41546" b="11580"/>
          <a:stretch/>
        </p:blipFill>
        <p:spPr bwMode="auto">
          <a:xfrm>
            <a:off x="2347055" y="1132765"/>
            <a:ext cx="2756946" cy="339829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2B29FEA8-6E14-4B23-B78A-F87BCB5620CA}"/>
              </a:ext>
            </a:extLst>
          </p:cNvPr>
          <p:cNvPicPr>
            <a:picLocks noChangeAspect="1"/>
          </p:cNvPicPr>
          <p:nvPr/>
        </p:nvPicPr>
        <p:blipFill>
          <a:blip r:embed="rId4"/>
          <a:stretch>
            <a:fillRect/>
          </a:stretch>
        </p:blipFill>
        <p:spPr>
          <a:xfrm>
            <a:off x="7167715" y="3241689"/>
            <a:ext cx="4644862" cy="3251185"/>
          </a:xfrm>
          <a:prstGeom prst="rect">
            <a:avLst/>
          </a:prstGeom>
        </p:spPr>
      </p:pic>
      <p:pic>
        <p:nvPicPr>
          <p:cNvPr id="9" name="Picture 8">
            <a:extLst>
              <a:ext uri="{FF2B5EF4-FFF2-40B4-BE49-F238E27FC236}">
                <a16:creationId xmlns:a16="http://schemas.microsoft.com/office/drawing/2014/main" id="{5E58C7DC-C4DF-4A25-9E80-97894E125BF0}"/>
              </a:ext>
            </a:extLst>
          </p:cNvPr>
          <p:cNvPicPr>
            <a:picLocks noChangeAspect="1"/>
          </p:cNvPicPr>
          <p:nvPr/>
        </p:nvPicPr>
        <p:blipFill>
          <a:blip r:embed="rId5"/>
          <a:stretch>
            <a:fillRect/>
          </a:stretch>
        </p:blipFill>
        <p:spPr>
          <a:xfrm>
            <a:off x="5532962" y="524409"/>
            <a:ext cx="3110077" cy="2332558"/>
          </a:xfrm>
          <a:prstGeom prst="rect">
            <a:avLst/>
          </a:prstGeom>
        </p:spPr>
      </p:pic>
    </p:spTree>
    <p:extLst>
      <p:ext uri="{BB962C8B-B14F-4D97-AF65-F5344CB8AC3E}">
        <p14:creationId xmlns:p14="http://schemas.microsoft.com/office/powerpoint/2010/main" val="34323746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23859-CB46-448B-A48F-65D982FAE8B9}"/>
              </a:ext>
            </a:extLst>
          </p:cNvPr>
          <p:cNvSpPr>
            <a:spLocks noGrp="1"/>
          </p:cNvSpPr>
          <p:nvPr>
            <p:ph type="title"/>
          </p:nvPr>
        </p:nvSpPr>
        <p:spPr/>
        <p:txBody>
          <a:bodyPr/>
          <a:lstStyle/>
          <a:p>
            <a:r>
              <a:rPr lang="en-US" dirty="0"/>
              <a:t>Chapter 5 vocabulary</a:t>
            </a:r>
          </a:p>
        </p:txBody>
      </p:sp>
      <p:sp>
        <p:nvSpPr>
          <p:cNvPr id="3" name="Content Placeholder 2">
            <a:extLst>
              <a:ext uri="{FF2B5EF4-FFF2-40B4-BE49-F238E27FC236}">
                <a16:creationId xmlns:a16="http://schemas.microsoft.com/office/drawing/2014/main" id="{0B4FAE17-1354-47EF-A258-114310A7F4A9}"/>
              </a:ext>
            </a:extLst>
          </p:cNvPr>
          <p:cNvSpPr>
            <a:spLocks noGrp="1"/>
          </p:cNvSpPr>
          <p:nvPr>
            <p:ph idx="1"/>
          </p:nvPr>
        </p:nvSpPr>
        <p:spPr/>
        <p:txBody>
          <a:bodyPr/>
          <a:lstStyle/>
          <a:p>
            <a:r>
              <a:rPr lang="en-US" dirty="0"/>
              <a:t>Inquisitive-</a:t>
            </a:r>
            <a:r>
              <a:rPr lang="en-US" dirty="0" err="1"/>
              <a:t>adj</a:t>
            </a:r>
            <a:r>
              <a:rPr lang="en-US" dirty="0"/>
              <a:t>-describes a person who asks questions, is eager for</a:t>
            </a:r>
          </a:p>
          <a:p>
            <a:pPr marL="0" indent="0">
              <a:buNone/>
            </a:pPr>
            <a:r>
              <a:rPr lang="en-US" dirty="0"/>
              <a:t>                             knowledge, or is intellectually curious</a:t>
            </a:r>
          </a:p>
          <a:p>
            <a:r>
              <a:rPr lang="en-US" dirty="0"/>
              <a:t>Asinine-</a:t>
            </a:r>
            <a:r>
              <a:rPr lang="en-US" dirty="0" err="1"/>
              <a:t>adj</a:t>
            </a:r>
            <a:r>
              <a:rPr lang="en-US" dirty="0"/>
              <a:t>- foolish, stupid, silly, unintelligent</a:t>
            </a:r>
          </a:p>
          <a:p>
            <a:r>
              <a:rPr lang="en-US" dirty="0"/>
              <a:t>Aloof-</a:t>
            </a:r>
            <a:r>
              <a:rPr lang="en-US" dirty="0" err="1"/>
              <a:t>adj</a:t>
            </a:r>
            <a:r>
              <a:rPr lang="en-US" dirty="0"/>
              <a:t>- at a distance, especially in feeling or interest</a:t>
            </a:r>
          </a:p>
        </p:txBody>
      </p:sp>
    </p:spTree>
    <p:extLst>
      <p:ext uri="{BB962C8B-B14F-4D97-AF65-F5344CB8AC3E}">
        <p14:creationId xmlns:p14="http://schemas.microsoft.com/office/powerpoint/2010/main" val="8088710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D5488-210D-4773-9AFB-D7CFDDDD28A8}"/>
              </a:ext>
            </a:extLst>
          </p:cNvPr>
          <p:cNvSpPr>
            <a:spLocks noGrp="1"/>
          </p:cNvSpPr>
          <p:nvPr>
            <p:ph type="title"/>
          </p:nvPr>
        </p:nvSpPr>
        <p:spPr/>
        <p:txBody>
          <a:bodyPr/>
          <a:lstStyle/>
          <a:p>
            <a:r>
              <a:rPr lang="en-US" dirty="0"/>
              <a:t>Chapter 5</a:t>
            </a:r>
          </a:p>
        </p:txBody>
      </p:sp>
      <p:pic>
        <p:nvPicPr>
          <p:cNvPr id="4" name="Content Placeholder 3">
            <a:extLst>
              <a:ext uri="{FF2B5EF4-FFF2-40B4-BE49-F238E27FC236}">
                <a16:creationId xmlns:a16="http://schemas.microsoft.com/office/drawing/2014/main" id="{F9577B5E-C27C-42C5-952F-1708528BEA6A}"/>
              </a:ext>
            </a:extLst>
          </p:cNvPr>
          <p:cNvPicPr>
            <a:picLocks noGrp="1" noChangeAspect="1"/>
          </p:cNvPicPr>
          <p:nvPr>
            <p:ph idx="1"/>
          </p:nvPr>
        </p:nvPicPr>
        <p:blipFill>
          <a:blip r:embed="rId2"/>
          <a:stretch>
            <a:fillRect/>
          </a:stretch>
        </p:blipFill>
        <p:spPr>
          <a:xfrm>
            <a:off x="2088741" y="1645124"/>
            <a:ext cx="4312058" cy="4299807"/>
          </a:xfrm>
          <a:prstGeom prst="rect">
            <a:avLst/>
          </a:prstGeom>
        </p:spPr>
      </p:pic>
      <p:pic>
        <p:nvPicPr>
          <p:cNvPr id="5" name="Picture 4">
            <a:extLst>
              <a:ext uri="{FF2B5EF4-FFF2-40B4-BE49-F238E27FC236}">
                <a16:creationId xmlns:a16="http://schemas.microsoft.com/office/drawing/2014/main" id="{A966FE9F-3132-4546-8536-FD79EA50A903}"/>
              </a:ext>
            </a:extLst>
          </p:cNvPr>
          <p:cNvPicPr>
            <a:picLocks noChangeAspect="1"/>
          </p:cNvPicPr>
          <p:nvPr/>
        </p:nvPicPr>
        <p:blipFill>
          <a:blip r:embed="rId3"/>
          <a:stretch>
            <a:fillRect/>
          </a:stretch>
        </p:blipFill>
        <p:spPr>
          <a:xfrm>
            <a:off x="6694077" y="365125"/>
            <a:ext cx="1914525" cy="2390775"/>
          </a:xfrm>
          <a:prstGeom prst="rect">
            <a:avLst/>
          </a:prstGeom>
        </p:spPr>
      </p:pic>
      <p:pic>
        <p:nvPicPr>
          <p:cNvPr id="6" name="Picture 5">
            <a:extLst>
              <a:ext uri="{FF2B5EF4-FFF2-40B4-BE49-F238E27FC236}">
                <a16:creationId xmlns:a16="http://schemas.microsoft.com/office/drawing/2014/main" id="{B7C79AAA-1A20-48DE-A4B2-9E4524722BA5}"/>
              </a:ext>
            </a:extLst>
          </p:cNvPr>
          <p:cNvPicPr>
            <a:picLocks noChangeAspect="1"/>
          </p:cNvPicPr>
          <p:nvPr/>
        </p:nvPicPr>
        <p:blipFill>
          <a:blip r:embed="rId4"/>
          <a:stretch>
            <a:fillRect/>
          </a:stretch>
        </p:blipFill>
        <p:spPr>
          <a:xfrm>
            <a:off x="8021975" y="2565779"/>
            <a:ext cx="4162567" cy="4162567"/>
          </a:xfrm>
          <a:prstGeom prst="rect">
            <a:avLst/>
          </a:prstGeom>
        </p:spPr>
      </p:pic>
    </p:spTree>
    <p:extLst>
      <p:ext uri="{BB962C8B-B14F-4D97-AF65-F5344CB8AC3E}">
        <p14:creationId xmlns:p14="http://schemas.microsoft.com/office/powerpoint/2010/main" val="21804000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38796-26EB-4CE1-A383-989920903FBE}"/>
              </a:ext>
            </a:extLst>
          </p:cNvPr>
          <p:cNvSpPr>
            <a:spLocks noGrp="1"/>
          </p:cNvSpPr>
          <p:nvPr>
            <p:ph type="title"/>
          </p:nvPr>
        </p:nvSpPr>
        <p:spPr/>
        <p:txBody>
          <a:bodyPr/>
          <a:lstStyle/>
          <a:p>
            <a:r>
              <a:rPr lang="en-US" dirty="0"/>
              <a:t>R.A.C.E. response for chapter 5</a:t>
            </a:r>
            <a:br>
              <a:rPr lang="en-US" dirty="0"/>
            </a:br>
            <a:endParaRPr lang="en-US" dirty="0"/>
          </a:p>
        </p:txBody>
      </p:sp>
      <p:sp>
        <p:nvSpPr>
          <p:cNvPr id="3" name="Content Placeholder 2">
            <a:extLst>
              <a:ext uri="{FF2B5EF4-FFF2-40B4-BE49-F238E27FC236}">
                <a16:creationId xmlns:a16="http://schemas.microsoft.com/office/drawing/2014/main" id="{FE58705B-BB3C-49DF-BBE3-BEE3707FF425}"/>
              </a:ext>
            </a:extLst>
          </p:cNvPr>
          <p:cNvSpPr>
            <a:spLocks noGrp="1"/>
          </p:cNvSpPr>
          <p:nvPr>
            <p:ph idx="1"/>
          </p:nvPr>
        </p:nvSpPr>
        <p:spPr/>
        <p:txBody>
          <a:bodyPr/>
          <a:lstStyle/>
          <a:p>
            <a:pPr marL="0" indent="0">
              <a:buNone/>
            </a:pPr>
            <a:r>
              <a:rPr lang="en-US" dirty="0"/>
              <a:t>Based on what you learn about her in chapter 5 of </a:t>
            </a:r>
            <a:r>
              <a:rPr lang="en-US" i="1" dirty="0"/>
              <a:t>To Kill a Mockingbird</a:t>
            </a:r>
            <a:r>
              <a:rPr lang="en-US" dirty="0"/>
              <a:t>, what word would you use to describe Miss Maudie Atkinson? Use the R.A.C.E. format to write a complete literary analysis paragraph to answer the question. Include a direct quote and a page number.</a:t>
            </a:r>
          </a:p>
          <a:p>
            <a:endParaRPr lang="en-US" dirty="0"/>
          </a:p>
        </p:txBody>
      </p:sp>
    </p:spTree>
    <p:extLst>
      <p:ext uri="{BB962C8B-B14F-4D97-AF65-F5344CB8AC3E}">
        <p14:creationId xmlns:p14="http://schemas.microsoft.com/office/powerpoint/2010/main" val="18837942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0D549-20B0-4848-A502-FCCEF78E450B}"/>
              </a:ext>
            </a:extLst>
          </p:cNvPr>
          <p:cNvSpPr>
            <a:spLocks noGrp="1"/>
          </p:cNvSpPr>
          <p:nvPr>
            <p:ph type="title"/>
          </p:nvPr>
        </p:nvSpPr>
        <p:spPr/>
        <p:txBody>
          <a:bodyPr/>
          <a:lstStyle/>
          <a:p>
            <a:r>
              <a:rPr lang="en-US" dirty="0"/>
              <a:t>Chapter 6 vocabulary</a:t>
            </a:r>
          </a:p>
        </p:txBody>
      </p:sp>
      <p:sp>
        <p:nvSpPr>
          <p:cNvPr id="3" name="Content Placeholder 2">
            <a:extLst>
              <a:ext uri="{FF2B5EF4-FFF2-40B4-BE49-F238E27FC236}">
                <a16:creationId xmlns:a16="http://schemas.microsoft.com/office/drawing/2014/main" id="{C1DA3CEB-E965-4574-BF7A-190A586E33D8}"/>
              </a:ext>
            </a:extLst>
          </p:cNvPr>
          <p:cNvSpPr>
            <a:spLocks noGrp="1"/>
          </p:cNvSpPr>
          <p:nvPr>
            <p:ph idx="1"/>
          </p:nvPr>
        </p:nvSpPr>
        <p:spPr/>
        <p:txBody>
          <a:bodyPr/>
          <a:lstStyle/>
          <a:p>
            <a:r>
              <a:rPr lang="en-US" dirty="0"/>
              <a:t>Malignant-</a:t>
            </a:r>
            <a:r>
              <a:rPr lang="en-US" dirty="0" err="1"/>
              <a:t>adj</a:t>
            </a:r>
            <a:r>
              <a:rPr lang="en-US" dirty="0"/>
              <a:t>- dangerous or harmful</a:t>
            </a:r>
          </a:p>
        </p:txBody>
      </p:sp>
    </p:spTree>
    <p:extLst>
      <p:ext uri="{BB962C8B-B14F-4D97-AF65-F5344CB8AC3E}">
        <p14:creationId xmlns:p14="http://schemas.microsoft.com/office/powerpoint/2010/main" val="14003702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E7166-F655-4A14-9E9D-BC9DE8EAA761}"/>
              </a:ext>
            </a:extLst>
          </p:cNvPr>
          <p:cNvSpPr>
            <a:spLocks noGrp="1"/>
          </p:cNvSpPr>
          <p:nvPr>
            <p:ph type="title"/>
          </p:nvPr>
        </p:nvSpPr>
        <p:spPr/>
        <p:txBody>
          <a:bodyPr/>
          <a:lstStyle/>
          <a:p>
            <a:r>
              <a:rPr lang="en-US" dirty="0"/>
              <a:t>Chapter 6</a:t>
            </a:r>
          </a:p>
        </p:txBody>
      </p:sp>
      <p:pic>
        <p:nvPicPr>
          <p:cNvPr id="4" name="Content Placeholder 3">
            <a:extLst>
              <a:ext uri="{FF2B5EF4-FFF2-40B4-BE49-F238E27FC236}">
                <a16:creationId xmlns:a16="http://schemas.microsoft.com/office/drawing/2014/main" id="{E03A869C-41E8-473E-A42C-FDCCFCAFABCA}"/>
              </a:ext>
            </a:extLst>
          </p:cNvPr>
          <p:cNvPicPr>
            <a:picLocks noGrp="1" noChangeAspect="1"/>
          </p:cNvPicPr>
          <p:nvPr>
            <p:ph idx="1"/>
          </p:nvPr>
        </p:nvPicPr>
        <p:blipFill>
          <a:blip r:embed="rId2"/>
          <a:stretch>
            <a:fillRect/>
          </a:stretch>
        </p:blipFill>
        <p:spPr>
          <a:xfrm>
            <a:off x="416261" y="1478114"/>
            <a:ext cx="4090559" cy="2515694"/>
          </a:xfrm>
          <a:prstGeom prst="rect">
            <a:avLst/>
          </a:prstGeom>
        </p:spPr>
      </p:pic>
      <p:pic>
        <p:nvPicPr>
          <p:cNvPr id="5" name="Picture 4">
            <a:extLst>
              <a:ext uri="{FF2B5EF4-FFF2-40B4-BE49-F238E27FC236}">
                <a16:creationId xmlns:a16="http://schemas.microsoft.com/office/drawing/2014/main" id="{AB89CF44-42E4-460F-83C0-FBBAAEA69D38}"/>
              </a:ext>
            </a:extLst>
          </p:cNvPr>
          <p:cNvPicPr>
            <a:picLocks noChangeAspect="1"/>
          </p:cNvPicPr>
          <p:nvPr/>
        </p:nvPicPr>
        <p:blipFill>
          <a:blip r:embed="rId3"/>
          <a:stretch>
            <a:fillRect/>
          </a:stretch>
        </p:blipFill>
        <p:spPr>
          <a:xfrm>
            <a:off x="2992345" y="4205550"/>
            <a:ext cx="3028950" cy="2034039"/>
          </a:xfrm>
          <a:prstGeom prst="rect">
            <a:avLst/>
          </a:prstGeom>
        </p:spPr>
      </p:pic>
      <p:pic>
        <p:nvPicPr>
          <p:cNvPr id="6" name="Picture 5">
            <a:extLst>
              <a:ext uri="{FF2B5EF4-FFF2-40B4-BE49-F238E27FC236}">
                <a16:creationId xmlns:a16="http://schemas.microsoft.com/office/drawing/2014/main" id="{B603ED1A-9C00-4C47-9358-43B1CF86B828}"/>
              </a:ext>
            </a:extLst>
          </p:cNvPr>
          <p:cNvPicPr>
            <a:picLocks noChangeAspect="1"/>
          </p:cNvPicPr>
          <p:nvPr/>
        </p:nvPicPr>
        <p:blipFill>
          <a:blip r:embed="rId4"/>
          <a:stretch>
            <a:fillRect/>
          </a:stretch>
        </p:blipFill>
        <p:spPr>
          <a:xfrm>
            <a:off x="6617357" y="363808"/>
            <a:ext cx="3156522" cy="3630000"/>
          </a:xfrm>
          <a:prstGeom prst="rect">
            <a:avLst/>
          </a:prstGeom>
        </p:spPr>
      </p:pic>
      <p:pic>
        <p:nvPicPr>
          <p:cNvPr id="7" name="Picture 6">
            <a:extLst>
              <a:ext uri="{FF2B5EF4-FFF2-40B4-BE49-F238E27FC236}">
                <a16:creationId xmlns:a16="http://schemas.microsoft.com/office/drawing/2014/main" id="{8B8E4957-72A7-4E6E-9650-309A0F063579}"/>
              </a:ext>
            </a:extLst>
          </p:cNvPr>
          <p:cNvPicPr>
            <a:picLocks noChangeAspect="1"/>
          </p:cNvPicPr>
          <p:nvPr/>
        </p:nvPicPr>
        <p:blipFill>
          <a:blip r:embed="rId5"/>
          <a:stretch>
            <a:fillRect/>
          </a:stretch>
        </p:blipFill>
        <p:spPr>
          <a:xfrm>
            <a:off x="7557762" y="3839190"/>
            <a:ext cx="4432234" cy="2216117"/>
          </a:xfrm>
          <a:prstGeom prst="rect">
            <a:avLst/>
          </a:prstGeom>
        </p:spPr>
      </p:pic>
    </p:spTree>
    <p:extLst>
      <p:ext uri="{BB962C8B-B14F-4D97-AF65-F5344CB8AC3E}">
        <p14:creationId xmlns:p14="http://schemas.microsoft.com/office/powerpoint/2010/main" val="20071270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39F97-0C23-4693-828E-0D7E045B1244}"/>
              </a:ext>
            </a:extLst>
          </p:cNvPr>
          <p:cNvSpPr>
            <a:spLocks noGrp="1"/>
          </p:cNvSpPr>
          <p:nvPr>
            <p:ph type="title"/>
          </p:nvPr>
        </p:nvSpPr>
        <p:spPr/>
        <p:txBody>
          <a:bodyPr/>
          <a:lstStyle/>
          <a:p>
            <a:r>
              <a:rPr lang="en-US" dirty="0"/>
              <a:t>Chapter 7</a:t>
            </a:r>
          </a:p>
        </p:txBody>
      </p:sp>
      <p:pic>
        <p:nvPicPr>
          <p:cNvPr id="4" name="Content Placeholder 3">
            <a:extLst>
              <a:ext uri="{FF2B5EF4-FFF2-40B4-BE49-F238E27FC236}">
                <a16:creationId xmlns:a16="http://schemas.microsoft.com/office/drawing/2014/main" id="{359C7C0F-4192-408F-A576-652275292C83}"/>
              </a:ext>
            </a:extLst>
          </p:cNvPr>
          <p:cNvPicPr>
            <a:picLocks noGrp="1" noChangeAspect="1"/>
          </p:cNvPicPr>
          <p:nvPr>
            <p:ph idx="1"/>
          </p:nvPr>
        </p:nvPicPr>
        <p:blipFill>
          <a:blip r:embed="rId2"/>
          <a:stretch>
            <a:fillRect/>
          </a:stretch>
        </p:blipFill>
        <p:spPr>
          <a:xfrm>
            <a:off x="3696929" y="1602223"/>
            <a:ext cx="3470633" cy="3470633"/>
          </a:xfrm>
          <a:prstGeom prst="rect">
            <a:avLst/>
          </a:prstGeom>
        </p:spPr>
      </p:pic>
    </p:spTree>
    <p:extLst>
      <p:ext uri="{BB962C8B-B14F-4D97-AF65-F5344CB8AC3E}">
        <p14:creationId xmlns:p14="http://schemas.microsoft.com/office/powerpoint/2010/main" val="8408359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96152-B97B-4CB7-82A9-2BE267E2E2AF}"/>
              </a:ext>
            </a:extLst>
          </p:cNvPr>
          <p:cNvSpPr>
            <a:spLocks noGrp="1"/>
          </p:cNvSpPr>
          <p:nvPr>
            <p:ph type="title"/>
          </p:nvPr>
        </p:nvSpPr>
        <p:spPr/>
        <p:txBody>
          <a:bodyPr/>
          <a:lstStyle/>
          <a:p>
            <a:r>
              <a:rPr lang="en-US" dirty="0"/>
              <a:t>Chapter 8 vocabulary</a:t>
            </a:r>
          </a:p>
        </p:txBody>
      </p:sp>
      <p:sp>
        <p:nvSpPr>
          <p:cNvPr id="3" name="Content Placeholder 2">
            <a:extLst>
              <a:ext uri="{FF2B5EF4-FFF2-40B4-BE49-F238E27FC236}">
                <a16:creationId xmlns:a16="http://schemas.microsoft.com/office/drawing/2014/main" id="{D34675E9-B67F-464E-A26B-D2E95BCA5911}"/>
              </a:ext>
            </a:extLst>
          </p:cNvPr>
          <p:cNvSpPr>
            <a:spLocks noGrp="1"/>
          </p:cNvSpPr>
          <p:nvPr>
            <p:ph idx="1"/>
          </p:nvPr>
        </p:nvSpPr>
        <p:spPr/>
        <p:txBody>
          <a:bodyPr/>
          <a:lstStyle/>
          <a:p>
            <a:r>
              <a:rPr lang="en-US" dirty="0"/>
              <a:t>Libel-noun- injury of a good reputation by written words, pictures,</a:t>
            </a:r>
          </a:p>
          <a:p>
            <a:pPr marL="0" indent="0">
              <a:buNone/>
            </a:pPr>
            <a:r>
              <a:rPr lang="en-US" dirty="0"/>
              <a:t>                        or any form other than spoken words</a:t>
            </a:r>
          </a:p>
          <a:p>
            <a:r>
              <a:rPr lang="en-US" dirty="0" err="1"/>
              <a:t>Abberation</a:t>
            </a:r>
            <a:r>
              <a:rPr lang="en-US" dirty="0"/>
              <a:t>-noun- the act of going away from the right, normal, or </a:t>
            </a:r>
          </a:p>
          <a:p>
            <a:pPr marL="0" indent="0">
              <a:buNone/>
            </a:pPr>
            <a:r>
              <a:rPr lang="en-US" dirty="0"/>
              <a:t>                                    usual course</a:t>
            </a:r>
          </a:p>
          <a:p>
            <a:r>
              <a:rPr lang="en-US" dirty="0"/>
              <a:t>Accost-verb- to boldly confront someone</a:t>
            </a:r>
          </a:p>
        </p:txBody>
      </p:sp>
    </p:spTree>
    <p:extLst>
      <p:ext uri="{BB962C8B-B14F-4D97-AF65-F5344CB8AC3E}">
        <p14:creationId xmlns:p14="http://schemas.microsoft.com/office/powerpoint/2010/main" val="27013453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0F7BD-7C9A-4297-B8CD-FE1FF148A495}"/>
              </a:ext>
            </a:extLst>
          </p:cNvPr>
          <p:cNvSpPr>
            <a:spLocks noGrp="1"/>
          </p:cNvSpPr>
          <p:nvPr>
            <p:ph type="title"/>
          </p:nvPr>
        </p:nvSpPr>
        <p:spPr/>
        <p:txBody>
          <a:bodyPr/>
          <a:lstStyle/>
          <a:p>
            <a:r>
              <a:rPr lang="en-US" dirty="0"/>
              <a:t>Chapter 8 </a:t>
            </a:r>
          </a:p>
        </p:txBody>
      </p:sp>
      <p:pic>
        <p:nvPicPr>
          <p:cNvPr id="4" name="Content Placeholder 3">
            <a:extLst>
              <a:ext uri="{FF2B5EF4-FFF2-40B4-BE49-F238E27FC236}">
                <a16:creationId xmlns:a16="http://schemas.microsoft.com/office/drawing/2014/main" id="{8E055B0A-921F-47FE-B011-FCBA1D130BB6}"/>
              </a:ext>
            </a:extLst>
          </p:cNvPr>
          <p:cNvPicPr>
            <a:picLocks noGrp="1" noChangeAspect="1"/>
          </p:cNvPicPr>
          <p:nvPr>
            <p:ph idx="1"/>
          </p:nvPr>
        </p:nvPicPr>
        <p:blipFill>
          <a:blip r:embed="rId2"/>
          <a:stretch>
            <a:fillRect/>
          </a:stretch>
        </p:blipFill>
        <p:spPr>
          <a:xfrm>
            <a:off x="838200" y="1667468"/>
            <a:ext cx="3719092" cy="4351338"/>
          </a:xfrm>
          <a:prstGeom prst="rect">
            <a:avLst/>
          </a:prstGeom>
        </p:spPr>
      </p:pic>
      <p:pic>
        <p:nvPicPr>
          <p:cNvPr id="5" name="Picture 4">
            <a:extLst>
              <a:ext uri="{FF2B5EF4-FFF2-40B4-BE49-F238E27FC236}">
                <a16:creationId xmlns:a16="http://schemas.microsoft.com/office/drawing/2014/main" id="{DA4AC709-105F-4164-8AFD-10754B297144}"/>
              </a:ext>
            </a:extLst>
          </p:cNvPr>
          <p:cNvPicPr>
            <a:picLocks noChangeAspect="1"/>
          </p:cNvPicPr>
          <p:nvPr/>
        </p:nvPicPr>
        <p:blipFill>
          <a:blip r:embed="rId3"/>
          <a:stretch>
            <a:fillRect/>
          </a:stretch>
        </p:blipFill>
        <p:spPr>
          <a:xfrm>
            <a:off x="5053781" y="522565"/>
            <a:ext cx="3405496" cy="2654678"/>
          </a:xfrm>
          <a:prstGeom prst="rect">
            <a:avLst/>
          </a:prstGeom>
        </p:spPr>
      </p:pic>
      <p:pic>
        <p:nvPicPr>
          <p:cNvPr id="6" name="Picture 5">
            <a:extLst>
              <a:ext uri="{FF2B5EF4-FFF2-40B4-BE49-F238E27FC236}">
                <a16:creationId xmlns:a16="http://schemas.microsoft.com/office/drawing/2014/main" id="{DAC5FED3-3A1B-46D9-98EC-7E7F9438848F}"/>
              </a:ext>
            </a:extLst>
          </p:cNvPr>
          <p:cNvPicPr>
            <a:picLocks noChangeAspect="1"/>
          </p:cNvPicPr>
          <p:nvPr/>
        </p:nvPicPr>
        <p:blipFill>
          <a:blip r:embed="rId4"/>
          <a:stretch>
            <a:fillRect/>
          </a:stretch>
        </p:blipFill>
        <p:spPr>
          <a:xfrm>
            <a:off x="7459997" y="3334683"/>
            <a:ext cx="3893803" cy="3287391"/>
          </a:xfrm>
          <a:prstGeom prst="rect">
            <a:avLst/>
          </a:prstGeom>
        </p:spPr>
      </p:pic>
    </p:spTree>
    <p:extLst>
      <p:ext uri="{BB962C8B-B14F-4D97-AF65-F5344CB8AC3E}">
        <p14:creationId xmlns:p14="http://schemas.microsoft.com/office/powerpoint/2010/main" val="11133879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AA6EA-DC74-447B-A7DC-BB03F1F54371}"/>
              </a:ext>
            </a:extLst>
          </p:cNvPr>
          <p:cNvSpPr>
            <a:spLocks noGrp="1"/>
          </p:cNvSpPr>
          <p:nvPr>
            <p:ph type="title"/>
          </p:nvPr>
        </p:nvSpPr>
        <p:spPr/>
        <p:txBody>
          <a:bodyPr/>
          <a:lstStyle/>
          <a:p>
            <a:r>
              <a:rPr lang="en-US" dirty="0"/>
              <a:t>Chapter 9 vocabulary</a:t>
            </a:r>
          </a:p>
        </p:txBody>
      </p:sp>
      <p:sp>
        <p:nvSpPr>
          <p:cNvPr id="3" name="Content Placeholder 2">
            <a:extLst>
              <a:ext uri="{FF2B5EF4-FFF2-40B4-BE49-F238E27FC236}">
                <a16:creationId xmlns:a16="http://schemas.microsoft.com/office/drawing/2014/main" id="{B046A4C9-D731-4FE5-ACF9-C1FCB1B82559}"/>
              </a:ext>
            </a:extLst>
          </p:cNvPr>
          <p:cNvSpPr>
            <a:spLocks noGrp="1"/>
          </p:cNvSpPr>
          <p:nvPr>
            <p:ph idx="1"/>
          </p:nvPr>
        </p:nvSpPr>
        <p:spPr/>
        <p:txBody>
          <a:bodyPr/>
          <a:lstStyle/>
          <a:p>
            <a:r>
              <a:rPr lang="en-US" dirty="0"/>
              <a:t>Guilelessness- noun- without deception; sincere, honest,</a:t>
            </a:r>
          </a:p>
          <a:p>
            <a:pPr marL="0" indent="0">
              <a:buNone/>
            </a:pPr>
            <a:r>
              <a:rPr lang="en-US"/>
              <a:t>                                          straightforward</a:t>
            </a:r>
            <a:endParaRPr lang="en-US" dirty="0"/>
          </a:p>
          <a:p>
            <a:r>
              <a:rPr lang="en-US" dirty="0"/>
              <a:t>Provocation- noun- something that provokes, angers, irritates</a:t>
            </a:r>
          </a:p>
          <a:p>
            <a:r>
              <a:rPr lang="en-US" dirty="0"/>
              <a:t>Inevitable- adj./noun- unable to be avoided/ something that is </a:t>
            </a:r>
          </a:p>
          <a:p>
            <a:pPr marL="0" indent="0">
              <a:buNone/>
            </a:pPr>
            <a:r>
              <a:rPr lang="en-US" dirty="0"/>
              <a:t>                                           unavoidable</a:t>
            </a:r>
          </a:p>
          <a:p>
            <a:r>
              <a:rPr lang="en-US" dirty="0"/>
              <a:t>Obstreperous-</a:t>
            </a:r>
            <a:r>
              <a:rPr lang="en-US" dirty="0" err="1"/>
              <a:t>adj</a:t>
            </a:r>
            <a:r>
              <a:rPr lang="en-US" dirty="0"/>
              <a:t>- unruly, noisy, resisting control</a:t>
            </a:r>
          </a:p>
        </p:txBody>
      </p:sp>
    </p:spTree>
    <p:extLst>
      <p:ext uri="{BB962C8B-B14F-4D97-AF65-F5344CB8AC3E}">
        <p14:creationId xmlns:p14="http://schemas.microsoft.com/office/powerpoint/2010/main" val="4005326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B7326-BCE0-4D33-83AF-E8B23BFBC4CB}"/>
              </a:ext>
            </a:extLst>
          </p:cNvPr>
          <p:cNvSpPr>
            <a:spLocks noGrp="1"/>
          </p:cNvSpPr>
          <p:nvPr>
            <p:ph type="title"/>
          </p:nvPr>
        </p:nvSpPr>
        <p:spPr/>
        <p:txBody>
          <a:bodyPr/>
          <a:lstStyle/>
          <a:p>
            <a:r>
              <a:rPr lang="en-US" dirty="0"/>
              <a:t>Chapter 9</a:t>
            </a:r>
          </a:p>
        </p:txBody>
      </p:sp>
      <p:pic>
        <p:nvPicPr>
          <p:cNvPr id="4" name="Content Placeholder 3">
            <a:extLst>
              <a:ext uri="{FF2B5EF4-FFF2-40B4-BE49-F238E27FC236}">
                <a16:creationId xmlns:a16="http://schemas.microsoft.com/office/drawing/2014/main" id="{7E7150B0-C743-4A7B-AEBD-DA721A2D00A1}"/>
              </a:ext>
            </a:extLst>
          </p:cNvPr>
          <p:cNvPicPr>
            <a:picLocks noGrp="1" noChangeAspect="1"/>
          </p:cNvPicPr>
          <p:nvPr>
            <p:ph idx="1"/>
          </p:nvPr>
        </p:nvPicPr>
        <p:blipFill>
          <a:blip r:embed="rId2"/>
          <a:stretch>
            <a:fillRect/>
          </a:stretch>
        </p:blipFill>
        <p:spPr>
          <a:xfrm>
            <a:off x="398344" y="1690688"/>
            <a:ext cx="2933700" cy="3829050"/>
          </a:xfrm>
          <a:prstGeom prst="rect">
            <a:avLst/>
          </a:prstGeom>
        </p:spPr>
      </p:pic>
      <p:pic>
        <p:nvPicPr>
          <p:cNvPr id="5" name="Picture 4">
            <a:extLst>
              <a:ext uri="{FF2B5EF4-FFF2-40B4-BE49-F238E27FC236}">
                <a16:creationId xmlns:a16="http://schemas.microsoft.com/office/drawing/2014/main" id="{0D296E44-D6D4-464E-B533-A838C9EDB038}"/>
              </a:ext>
            </a:extLst>
          </p:cNvPr>
          <p:cNvPicPr>
            <a:picLocks noChangeAspect="1"/>
          </p:cNvPicPr>
          <p:nvPr/>
        </p:nvPicPr>
        <p:blipFill>
          <a:blip r:embed="rId3"/>
          <a:stretch>
            <a:fillRect/>
          </a:stretch>
        </p:blipFill>
        <p:spPr>
          <a:xfrm>
            <a:off x="3940719" y="533439"/>
            <a:ext cx="2664868" cy="3932481"/>
          </a:xfrm>
          <a:prstGeom prst="rect">
            <a:avLst/>
          </a:prstGeom>
        </p:spPr>
      </p:pic>
      <p:pic>
        <p:nvPicPr>
          <p:cNvPr id="7" name="Picture 6">
            <a:extLst>
              <a:ext uri="{FF2B5EF4-FFF2-40B4-BE49-F238E27FC236}">
                <a16:creationId xmlns:a16="http://schemas.microsoft.com/office/drawing/2014/main" id="{0CAC3AAD-7906-4721-8FD0-6D7A50EEE089}"/>
              </a:ext>
            </a:extLst>
          </p:cNvPr>
          <p:cNvPicPr>
            <a:picLocks noChangeAspect="1"/>
          </p:cNvPicPr>
          <p:nvPr/>
        </p:nvPicPr>
        <p:blipFill>
          <a:blip r:embed="rId4"/>
          <a:stretch>
            <a:fillRect/>
          </a:stretch>
        </p:blipFill>
        <p:spPr>
          <a:xfrm>
            <a:off x="8765103" y="917895"/>
            <a:ext cx="3028553" cy="3781924"/>
          </a:xfrm>
          <a:prstGeom prst="rect">
            <a:avLst/>
          </a:prstGeom>
        </p:spPr>
      </p:pic>
      <p:pic>
        <p:nvPicPr>
          <p:cNvPr id="6" name="Picture 5">
            <a:extLst>
              <a:ext uri="{FF2B5EF4-FFF2-40B4-BE49-F238E27FC236}">
                <a16:creationId xmlns:a16="http://schemas.microsoft.com/office/drawing/2014/main" id="{EF5108A6-75B2-40B9-A46A-7BBAC9E87972}"/>
              </a:ext>
            </a:extLst>
          </p:cNvPr>
          <p:cNvPicPr>
            <a:picLocks noChangeAspect="1"/>
          </p:cNvPicPr>
          <p:nvPr/>
        </p:nvPicPr>
        <p:blipFill>
          <a:blip r:embed="rId5"/>
          <a:stretch>
            <a:fillRect/>
          </a:stretch>
        </p:blipFill>
        <p:spPr>
          <a:xfrm>
            <a:off x="6922757" y="3096951"/>
            <a:ext cx="2201578" cy="3383634"/>
          </a:xfrm>
          <a:prstGeom prst="rect">
            <a:avLst/>
          </a:prstGeom>
        </p:spPr>
      </p:pic>
    </p:spTree>
    <p:extLst>
      <p:ext uri="{BB962C8B-B14F-4D97-AF65-F5344CB8AC3E}">
        <p14:creationId xmlns:p14="http://schemas.microsoft.com/office/powerpoint/2010/main" val="34040104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79982-331C-4ADB-AACF-8741A60FA731}"/>
              </a:ext>
            </a:extLst>
          </p:cNvPr>
          <p:cNvSpPr>
            <a:spLocks noGrp="1"/>
          </p:cNvSpPr>
          <p:nvPr>
            <p:ph type="title"/>
          </p:nvPr>
        </p:nvSpPr>
        <p:spPr/>
        <p:txBody>
          <a:bodyPr/>
          <a:lstStyle/>
          <a:p>
            <a:r>
              <a:rPr lang="en-US" dirty="0"/>
              <a:t>Chapter 9 R.A.C.E. response</a:t>
            </a:r>
          </a:p>
        </p:txBody>
      </p:sp>
      <p:sp>
        <p:nvSpPr>
          <p:cNvPr id="3" name="Content Placeholder 2">
            <a:extLst>
              <a:ext uri="{FF2B5EF4-FFF2-40B4-BE49-F238E27FC236}">
                <a16:creationId xmlns:a16="http://schemas.microsoft.com/office/drawing/2014/main" id="{0102AA87-C607-4518-A219-51B20423DC95}"/>
              </a:ext>
            </a:extLst>
          </p:cNvPr>
          <p:cNvSpPr>
            <a:spLocks noGrp="1"/>
          </p:cNvSpPr>
          <p:nvPr>
            <p:ph idx="1"/>
          </p:nvPr>
        </p:nvSpPr>
        <p:spPr/>
        <p:txBody>
          <a:bodyPr/>
          <a:lstStyle/>
          <a:p>
            <a:r>
              <a:rPr lang="en-US" dirty="0"/>
              <a:t>We learn a lot about Atticus on pages 99-102. Choose a word to describe Atticus based on what he says on these pages at the start of chapter 9. Choose 2 pieces of evidence to support your answer and make sure to explain both.</a:t>
            </a:r>
          </a:p>
          <a:p>
            <a:r>
              <a:rPr lang="en-US" dirty="0"/>
              <a:t>Example format for your paragraph</a:t>
            </a:r>
          </a:p>
          <a:p>
            <a:pPr>
              <a:buFontTx/>
              <a:buChar char="-"/>
            </a:pPr>
            <a:r>
              <a:rPr lang="en-US" dirty="0"/>
              <a:t>Restate and answer</a:t>
            </a:r>
          </a:p>
          <a:p>
            <a:pPr>
              <a:buFontTx/>
              <a:buChar char="-"/>
            </a:pPr>
            <a:r>
              <a:rPr lang="en-US" dirty="0"/>
              <a:t>Cite and Explain</a:t>
            </a:r>
          </a:p>
          <a:p>
            <a:pPr>
              <a:buFontTx/>
              <a:buChar char="-"/>
            </a:pPr>
            <a:r>
              <a:rPr lang="en-US" dirty="0"/>
              <a:t>Cite and Explain</a:t>
            </a:r>
          </a:p>
        </p:txBody>
      </p:sp>
    </p:spTree>
    <p:extLst>
      <p:ext uri="{BB962C8B-B14F-4D97-AF65-F5344CB8AC3E}">
        <p14:creationId xmlns:p14="http://schemas.microsoft.com/office/powerpoint/2010/main" val="8591603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60354-8489-4602-ACBF-382F18E7687E}"/>
              </a:ext>
            </a:extLst>
          </p:cNvPr>
          <p:cNvSpPr>
            <a:spLocks noGrp="1"/>
          </p:cNvSpPr>
          <p:nvPr>
            <p:ph type="title"/>
          </p:nvPr>
        </p:nvSpPr>
        <p:spPr/>
        <p:txBody>
          <a:bodyPr/>
          <a:lstStyle/>
          <a:p>
            <a:r>
              <a:rPr lang="en-US" dirty="0"/>
              <a:t>Chapter 10 vocabulary</a:t>
            </a:r>
          </a:p>
        </p:txBody>
      </p:sp>
      <p:sp>
        <p:nvSpPr>
          <p:cNvPr id="3" name="Content Placeholder 2">
            <a:extLst>
              <a:ext uri="{FF2B5EF4-FFF2-40B4-BE49-F238E27FC236}">
                <a16:creationId xmlns:a16="http://schemas.microsoft.com/office/drawing/2014/main" id="{EEBE3D50-3902-48D2-8D86-3C3DEB0C95E0}"/>
              </a:ext>
            </a:extLst>
          </p:cNvPr>
          <p:cNvSpPr>
            <a:spLocks noGrp="1"/>
          </p:cNvSpPr>
          <p:nvPr>
            <p:ph idx="1"/>
          </p:nvPr>
        </p:nvSpPr>
        <p:spPr/>
        <p:txBody>
          <a:bodyPr/>
          <a:lstStyle/>
          <a:p>
            <a:r>
              <a:rPr lang="en-US" dirty="0"/>
              <a:t>Rudiment-noun- first principles of a subject, “the basics”</a:t>
            </a:r>
          </a:p>
          <a:p>
            <a:r>
              <a:rPr lang="en-US" dirty="0"/>
              <a:t>Inconspicuous-</a:t>
            </a:r>
            <a:r>
              <a:rPr lang="en-US" dirty="0" err="1"/>
              <a:t>adj</a:t>
            </a:r>
            <a:r>
              <a:rPr lang="en-US" dirty="0"/>
              <a:t>- NOT clearly visible/attracting attention</a:t>
            </a:r>
          </a:p>
        </p:txBody>
      </p:sp>
    </p:spTree>
    <p:extLst>
      <p:ext uri="{BB962C8B-B14F-4D97-AF65-F5344CB8AC3E}">
        <p14:creationId xmlns:p14="http://schemas.microsoft.com/office/powerpoint/2010/main" val="3254151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BD843-C617-40BD-8103-CD2839D3C098}"/>
              </a:ext>
            </a:extLst>
          </p:cNvPr>
          <p:cNvSpPr>
            <a:spLocks noGrp="1"/>
          </p:cNvSpPr>
          <p:nvPr>
            <p:ph type="title"/>
          </p:nvPr>
        </p:nvSpPr>
        <p:spPr/>
        <p:txBody>
          <a:bodyPr/>
          <a:lstStyle/>
          <a:p>
            <a:r>
              <a:rPr lang="en-US" dirty="0"/>
              <a:t>Chapter 10</a:t>
            </a:r>
          </a:p>
        </p:txBody>
      </p:sp>
      <p:pic>
        <p:nvPicPr>
          <p:cNvPr id="4" name="Content Placeholder 3">
            <a:extLst>
              <a:ext uri="{FF2B5EF4-FFF2-40B4-BE49-F238E27FC236}">
                <a16:creationId xmlns:a16="http://schemas.microsoft.com/office/drawing/2014/main" id="{8E6F4B33-D935-4594-B4D7-6F2FB879AC98}"/>
              </a:ext>
            </a:extLst>
          </p:cNvPr>
          <p:cNvPicPr>
            <a:picLocks noGrp="1" noChangeAspect="1"/>
          </p:cNvPicPr>
          <p:nvPr>
            <p:ph idx="1"/>
          </p:nvPr>
        </p:nvPicPr>
        <p:blipFill>
          <a:blip r:embed="rId2"/>
          <a:stretch>
            <a:fillRect/>
          </a:stretch>
        </p:blipFill>
        <p:spPr>
          <a:xfrm>
            <a:off x="641185" y="1690688"/>
            <a:ext cx="5759615" cy="3903036"/>
          </a:xfrm>
          <a:prstGeom prst="rect">
            <a:avLst/>
          </a:prstGeom>
        </p:spPr>
      </p:pic>
      <p:pic>
        <p:nvPicPr>
          <p:cNvPr id="3" name="Picture 2">
            <a:extLst>
              <a:ext uri="{FF2B5EF4-FFF2-40B4-BE49-F238E27FC236}">
                <a16:creationId xmlns:a16="http://schemas.microsoft.com/office/drawing/2014/main" id="{5FC492A7-3F36-4BA6-B326-EC81D8368911}"/>
              </a:ext>
            </a:extLst>
          </p:cNvPr>
          <p:cNvPicPr>
            <a:picLocks noChangeAspect="1"/>
          </p:cNvPicPr>
          <p:nvPr/>
        </p:nvPicPr>
        <p:blipFill>
          <a:blip r:embed="rId3"/>
          <a:stretch>
            <a:fillRect/>
          </a:stretch>
        </p:blipFill>
        <p:spPr>
          <a:xfrm>
            <a:off x="6824201" y="1336620"/>
            <a:ext cx="3647154" cy="2721338"/>
          </a:xfrm>
          <a:prstGeom prst="rect">
            <a:avLst/>
          </a:prstGeom>
        </p:spPr>
      </p:pic>
    </p:spTree>
    <p:extLst>
      <p:ext uri="{BB962C8B-B14F-4D97-AF65-F5344CB8AC3E}">
        <p14:creationId xmlns:p14="http://schemas.microsoft.com/office/powerpoint/2010/main" val="7491624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A4AEF-6487-4C5D-A75E-A6B352B92517}"/>
              </a:ext>
            </a:extLst>
          </p:cNvPr>
          <p:cNvSpPr>
            <a:spLocks noGrp="1"/>
          </p:cNvSpPr>
          <p:nvPr>
            <p:ph type="title"/>
          </p:nvPr>
        </p:nvSpPr>
        <p:spPr/>
        <p:txBody>
          <a:bodyPr/>
          <a:lstStyle/>
          <a:p>
            <a:r>
              <a:rPr lang="en-US" dirty="0"/>
              <a:t>Chapter 11 vocabulary</a:t>
            </a:r>
          </a:p>
        </p:txBody>
      </p:sp>
      <p:sp>
        <p:nvSpPr>
          <p:cNvPr id="3" name="Content Placeholder 2">
            <a:extLst>
              <a:ext uri="{FF2B5EF4-FFF2-40B4-BE49-F238E27FC236}">
                <a16:creationId xmlns:a16="http://schemas.microsoft.com/office/drawing/2014/main" id="{DB362EDD-8F59-44F8-8D5F-7FC93D22487A}"/>
              </a:ext>
            </a:extLst>
          </p:cNvPr>
          <p:cNvSpPr>
            <a:spLocks noGrp="1"/>
          </p:cNvSpPr>
          <p:nvPr>
            <p:ph idx="1"/>
          </p:nvPr>
        </p:nvSpPr>
        <p:spPr/>
        <p:txBody>
          <a:bodyPr>
            <a:normAutofit/>
          </a:bodyPr>
          <a:lstStyle/>
          <a:p>
            <a:r>
              <a:rPr lang="en-US" sz="3600" dirty="0" err="1"/>
              <a:t>Passe</a:t>
            </a:r>
            <a:r>
              <a:rPr lang="en-US" sz="3600" dirty="0"/>
              <a:t>- </a:t>
            </a:r>
            <a:r>
              <a:rPr lang="en-US" sz="3600" dirty="0" err="1"/>
              <a:t>adj</a:t>
            </a:r>
            <a:r>
              <a:rPr lang="en-US" sz="3600" dirty="0"/>
              <a:t>- </a:t>
            </a:r>
            <a:r>
              <a:rPr lang="en-US" sz="3600" dirty="0" err="1"/>
              <a:t>out-dated</a:t>
            </a:r>
            <a:r>
              <a:rPr lang="en-US" sz="3600" dirty="0"/>
              <a:t>, out-of-style</a:t>
            </a:r>
          </a:p>
          <a:p>
            <a:r>
              <a:rPr lang="en-US" sz="3600" dirty="0"/>
              <a:t>Umbrage- noun- offense, annoyance, displeasure</a:t>
            </a:r>
          </a:p>
          <a:p>
            <a:r>
              <a:rPr lang="en-US" sz="3600" dirty="0"/>
              <a:t>Contemporaries- noun- people of the same age</a:t>
            </a:r>
          </a:p>
          <a:p>
            <a:r>
              <a:rPr lang="en-US" sz="3600" dirty="0"/>
              <a:t>Propensities- noun- natural inclinations or tendencies</a:t>
            </a:r>
          </a:p>
        </p:txBody>
      </p:sp>
    </p:spTree>
    <p:extLst>
      <p:ext uri="{BB962C8B-B14F-4D97-AF65-F5344CB8AC3E}">
        <p14:creationId xmlns:p14="http://schemas.microsoft.com/office/powerpoint/2010/main" val="3079537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8979C-9FC3-4261-8437-9A60BD62FEAC}"/>
              </a:ext>
            </a:extLst>
          </p:cNvPr>
          <p:cNvSpPr>
            <a:spLocks noGrp="1"/>
          </p:cNvSpPr>
          <p:nvPr>
            <p:ph type="title"/>
          </p:nvPr>
        </p:nvSpPr>
        <p:spPr/>
        <p:txBody>
          <a:bodyPr/>
          <a:lstStyle/>
          <a:p>
            <a:r>
              <a:rPr lang="en-US" dirty="0"/>
              <a:t>Chapter 11</a:t>
            </a:r>
          </a:p>
        </p:txBody>
      </p:sp>
      <p:pic>
        <p:nvPicPr>
          <p:cNvPr id="4" name="Content Placeholder 3">
            <a:extLst>
              <a:ext uri="{FF2B5EF4-FFF2-40B4-BE49-F238E27FC236}">
                <a16:creationId xmlns:a16="http://schemas.microsoft.com/office/drawing/2014/main" id="{B0825A91-6A5B-4D89-9629-45524CE125FE}"/>
              </a:ext>
            </a:extLst>
          </p:cNvPr>
          <p:cNvPicPr>
            <a:picLocks noGrp="1" noChangeAspect="1"/>
          </p:cNvPicPr>
          <p:nvPr>
            <p:ph idx="1"/>
          </p:nvPr>
        </p:nvPicPr>
        <p:blipFill>
          <a:blip r:embed="rId2"/>
          <a:stretch>
            <a:fillRect/>
          </a:stretch>
        </p:blipFill>
        <p:spPr>
          <a:xfrm>
            <a:off x="258711" y="1442386"/>
            <a:ext cx="3006059" cy="2254544"/>
          </a:xfrm>
          <a:prstGeom prst="rect">
            <a:avLst/>
          </a:prstGeom>
        </p:spPr>
      </p:pic>
      <p:pic>
        <p:nvPicPr>
          <p:cNvPr id="5" name="Picture 4">
            <a:extLst>
              <a:ext uri="{FF2B5EF4-FFF2-40B4-BE49-F238E27FC236}">
                <a16:creationId xmlns:a16="http://schemas.microsoft.com/office/drawing/2014/main" id="{AD67ED9A-EA21-47EB-811B-DB39FFA842E5}"/>
              </a:ext>
            </a:extLst>
          </p:cNvPr>
          <p:cNvPicPr>
            <a:picLocks noChangeAspect="1"/>
          </p:cNvPicPr>
          <p:nvPr/>
        </p:nvPicPr>
        <p:blipFill>
          <a:blip r:embed="rId3"/>
          <a:stretch>
            <a:fillRect/>
          </a:stretch>
        </p:blipFill>
        <p:spPr>
          <a:xfrm>
            <a:off x="3457575" y="873638"/>
            <a:ext cx="2638425" cy="1733550"/>
          </a:xfrm>
          <a:prstGeom prst="rect">
            <a:avLst/>
          </a:prstGeom>
        </p:spPr>
      </p:pic>
      <p:pic>
        <p:nvPicPr>
          <p:cNvPr id="6" name="Picture 5">
            <a:extLst>
              <a:ext uri="{FF2B5EF4-FFF2-40B4-BE49-F238E27FC236}">
                <a16:creationId xmlns:a16="http://schemas.microsoft.com/office/drawing/2014/main" id="{ADB512B4-64AD-4E1B-A8C7-13CC0859E5F9}"/>
              </a:ext>
            </a:extLst>
          </p:cNvPr>
          <p:cNvPicPr>
            <a:picLocks noChangeAspect="1"/>
          </p:cNvPicPr>
          <p:nvPr/>
        </p:nvPicPr>
        <p:blipFill rotWithShape="1">
          <a:blip r:embed="rId4"/>
          <a:srcRect r="23876" b="29265"/>
          <a:stretch/>
        </p:blipFill>
        <p:spPr>
          <a:xfrm>
            <a:off x="1406397" y="3945482"/>
            <a:ext cx="1887794" cy="2798748"/>
          </a:xfrm>
          <a:prstGeom prst="rect">
            <a:avLst/>
          </a:prstGeom>
        </p:spPr>
      </p:pic>
      <p:pic>
        <p:nvPicPr>
          <p:cNvPr id="8" name="Picture 7">
            <a:extLst>
              <a:ext uri="{FF2B5EF4-FFF2-40B4-BE49-F238E27FC236}">
                <a16:creationId xmlns:a16="http://schemas.microsoft.com/office/drawing/2014/main" id="{6AD9425E-38B6-4EEB-AFFF-2837DBE305C2}"/>
              </a:ext>
            </a:extLst>
          </p:cNvPr>
          <p:cNvPicPr>
            <a:picLocks noChangeAspect="1"/>
          </p:cNvPicPr>
          <p:nvPr/>
        </p:nvPicPr>
        <p:blipFill>
          <a:blip r:embed="rId5"/>
          <a:stretch>
            <a:fillRect/>
          </a:stretch>
        </p:blipFill>
        <p:spPr>
          <a:xfrm>
            <a:off x="6547972" y="356673"/>
            <a:ext cx="3167015" cy="3167015"/>
          </a:xfrm>
          <a:prstGeom prst="rect">
            <a:avLst/>
          </a:prstGeom>
        </p:spPr>
      </p:pic>
      <p:pic>
        <p:nvPicPr>
          <p:cNvPr id="9" name="Picture 8">
            <a:extLst>
              <a:ext uri="{FF2B5EF4-FFF2-40B4-BE49-F238E27FC236}">
                <a16:creationId xmlns:a16="http://schemas.microsoft.com/office/drawing/2014/main" id="{E5B2D47D-A043-4BB5-AC26-4E7A9FAA5170}"/>
              </a:ext>
            </a:extLst>
          </p:cNvPr>
          <p:cNvPicPr>
            <a:picLocks noChangeAspect="1"/>
          </p:cNvPicPr>
          <p:nvPr/>
        </p:nvPicPr>
        <p:blipFill>
          <a:blip r:embed="rId6"/>
          <a:stretch>
            <a:fillRect/>
          </a:stretch>
        </p:blipFill>
        <p:spPr>
          <a:xfrm>
            <a:off x="9680675" y="356673"/>
            <a:ext cx="1397182" cy="3148592"/>
          </a:xfrm>
          <a:prstGeom prst="rect">
            <a:avLst/>
          </a:prstGeom>
        </p:spPr>
      </p:pic>
      <p:pic>
        <p:nvPicPr>
          <p:cNvPr id="10" name="Picture 9">
            <a:extLst>
              <a:ext uri="{FF2B5EF4-FFF2-40B4-BE49-F238E27FC236}">
                <a16:creationId xmlns:a16="http://schemas.microsoft.com/office/drawing/2014/main" id="{1679AECC-1C46-40B3-B964-5D1596F93766}"/>
              </a:ext>
            </a:extLst>
          </p:cNvPr>
          <p:cNvPicPr>
            <a:picLocks noChangeAspect="1"/>
          </p:cNvPicPr>
          <p:nvPr/>
        </p:nvPicPr>
        <p:blipFill>
          <a:blip r:embed="rId7"/>
          <a:stretch>
            <a:fillRect/>
          </a:stretch>
        </p:blipFill>
        <p:spPr>
          <a:xfrm>
            <a:off x="6257645" y="3637458"/>
            <a:ext cx="2143124" cy="3220542"/>
          </a:xfrm>
          <a:prstGeom prst="rect">
            <a:avLst/>
          </a:prstGeom>
        </p:spPr>
      </p:pic>
      <p:pic>
        <p:nvPicPr>
          <p:cNvPr id="12" name="Picture 11">
            <a:extLst>
              <a:ext uri="{FF2B5EF4-FFF2-40B4-BE49-F238E27FC236}">
                <a16:creationId xmlns:a16="http://schemas.microsoft.com/office/drawing/2014/main" id="{59335973-FCA1-4223-8EC4-0F6ADC8EE6A3}"/>
              </a:ext>
            </a:extLst>
          </p:cNvPr>
          <p:cNvPicPr>
            <a:picLocks noChangeAspect="1"/>
          </p:cNvPicPr>
          <p:nvPr/>
        </p:nvPicPr>
        <p:blipFill rotWithShape="1">
          <a:blip r:embed="rId8"/>
          <a:srcRect r="29657"/>
          <a:stretch/>
        </p:blipFill>
        <p:spPr>
          <a:xfrm>
            <a:off x="9225477" y="3763379"/>
            <a:ext cx="2718101" cy="2798747"/>
          </a:xfrm>
          <a:prstGeom prst="rect">
            <a:avLst/>
          </a:prstGeom>
        </p:spPr>
      </p:pic>
      <p:pic>
        <p:nvPicPr>
          <p:cNvPr id="3" name="Picture 2">
            <a:extLst>
              <a:ext uri="{FF2B5EF4-FFF2-40B4-BE49-F238E27FC236}">
                <a16:creationId xmlns:a16="http://schemas.microsoft.com/office/drawing/2014/main" id="{4564A50C-6BCD-45BD-BE0A-147B4F610F0C}"/>
              </a:ext>
            </a:extLst>
          </p:cNvPr>
          <p:cNvPicPr>
            <a:picLocks noChangeAspect="1"/>
          </p:cNvPicPr>
          <p:nvPr/>
        </p:nvPicPr>
        <p:blipFill>
          <a:blip r:embed="rId9"/>
          <a:stretch>
            <a:fillRect/>
          </a:stretch>
        </p:blipFill>
        <p:spPr>
          <a:xfrm>
            <a:off x="4340726" y="3429000"/>
            <a:ext cx="1737736" cy="2376391"/>
          </a:xfrm>
          <a:prstGeom prst="rect">
            <a:avLst/>
          </a:prstGeom>
        </p:spPr>
      </p:pic>
    </p:spTree>
    <p:extLst>
      <p:ext uri="{BB962C8B-B14F-4D97-AF65-F5344CB8AC3E}">
        <p14:creationId xmlns:p14="http://schemas.microsoft.com/office/powerpoint/2010/main" val="32293521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1061A-3EC2-489A-A001-19F4BB181B5E}"/>
              </a:ext>
            </a:extLst>
          </p:cNvPr>
          <p:cNvSpPr>
            <a:spLocks noGrp="1"/>
          </p:cNvSpPr>
          <p:nvPr>
            <p:ph type="title"/>
          </p:nvPr>
        </p:nvSpPr>
        <p:spPr/>
        <p:txBody>
          <a:bodyPr/>
          <a:lstStyle/>
          <a:p>
            <a:r>
              <a:rPr lang="en-US" dirty="0"/>
              <a:t>Chapter 11 R.A.C.E. response</a:t>
            </a:r>
          </a:p>
        </p:txBody>
      </p:sp>
      <p:sp>
        <p:nvSpPr>
          <p:cNvPr id="3" name="Content Placeholder 2">
            <a:extLst>
              <a:ext uri="{FF2B5EF4-FFF2-40B4-BE49-F238E27FC236}">
                <a16:creationId xmlns:a16="http://schemas.microsoft.com/office/drawing/2014/main" id="{9BE8A265-5C2C-43AF-920B-6DF71C3C7681}"/>
              </a:ext>
            </a:extLst>
          </p:cNvPr>
          <p:cNvSpPr>
            <a:spLocks noGrp="1"/>
          </p:cNvSpPr>
          <p:nvPr>
            <p:ph idx="1"/>
          </p:nvPr>
        </p:nvSpPr>
        <p:spPr/>
        <p:txBody>
          <a:bodyPr/>
          <a:lstStyle/>
          <a:p>
            <a:r>
              <a:rPr lang="en-US" sz="3600" dirty="0"/>
              <a:t>What is an important life lesson or piece of wisdom from chapter 11? Use a specific quote to pinpoint the lesson and explain why it’s important.</a:t>
            </a:r>
          </a:p>
          <a:p>
            <a:endParaRPr lang="en-US" dirty="0"/>
          </a:p>
        </p:txBody>
      </p:sp>
    </p:spTree>
    <p:extLst>
      <p:ext uri="{BB962C8B-B14F-4D97-AF65-F5344CB8AC3E}">
        <p14:creationId xmlns:p14="http://schemas.microsoft.com/office/powerpoint/2010/main" val="16114426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69F5F-D89F-4E5D-8983-ECDB69F103A2}"/>
              </a:ext>
            </a:extLst>
          </p:cNvPr>
          <p:cNvSpPr>
            <a:spLocks noGrp="1"/>
          </p:cNvSpPr>
          <p:nvPr>
            <p:ph type="title"/>
          </p:nvPr>
        </p:nvSpPr>
        <p:spPr/>
        <p:txBody>
          <a:bodyPr/>
          <a:lstStyle/>
          <a:p>
            <a:r>
              <a:rPr lang="en-US" dirty="0"/>
              <a:t>Chapter 12 vocabulary</a:t>
            </a:r>
          </a:p>
        </p:txBody>
      </p:sp>
      <p:sp>
        <p:nvSpPr>
          <p:cNvPr id="3" name="Content Placeholder 2">
            <a:extLst>
              <a:ext uri="{FF2B5EF4-FFF2-40B4-BE49-F238E27FC236}">
                <a16:creationId xmlns:a16="http://schemas.microsoft.com/office/drawing/2014/main" id="{6943FCA8-7C0D-49D9-856C-E75A8B0392E1}"/>
              </a:ext>
            </a:extLst>
          </p:cNvPr>
          <p:cNvSpPr>
            <a:spLocks noGrp="1"/>
          </p:cNvSpPr>
          <p:nvPr>
            <p:ph idx="1"/>
          </p:nvPr>
        </p:nvSpPr>
        <p:spPr/>
        <p:txBody>
          <a:bodyPr/>
          <a:lstStyle/>
          <a:p>
            <a:r>
              <a:rPr lang="en-US" dirty="0"/>
              <a:t>Altercation-noun-a heated or angry dispute; noisy argument or</a:t>
            </a:r>
          </a:p>
          <a:p>
            <a:pPr marL="0" indent="0">
              <a:buNone/>
            </a:pPr>
            <a:r>
              <a:rPr lang="en-US" dirty="0"/>
              <a:t>                                   controversy.</a:t>
            </a:r>
          </a:p>
          <a:p>
            <a:pPr marL="0" indent="0">
              <a:buNone/>
            </a:pPr>
            <a:endParaRPr lang="en-US" dirty="0"/>
          </a:p>
          <a:p>
            <a:r>
              <a:rPr lang="en-US" dirty="0"/>
              <a:t>Denunciation-noun- an unfavorable judgement made openly or in</a:t>
            </a:r>
          </a:p>
          <a:p>
            <a:pPr marL="0" indent="0">
              <a:buNone/>
            </a:pPr>
            <a:r>
              <a:rPr lang="en-US" dirty="0"/>
              <a:t>                                        public</a:t>
            </a:r>
          </a:p>
          <a:p>
            <a:pPr marL="0" indent="0">
              <a:buNone/>
            </a:pPr>
            <a:endParaRPr lang="en-US" dirty="0"/>
          </a:p>
          <a:p>
            <a:r>
              <a:rPr lang="en-US" dirty="0"/>
              <a:t>Austere-adjective- severe in manner or appearance, strict</a:t>
            </a:r>
          </a:p>
        </p:txBody>
      </p:sp>
    </p:spTree>
    <p:extLst>
      <p:ext uri="{BB962C8B-B14F-4D97-AF65-F5344CB8AC3E}">
        <p14:creationId xmlns:p14="http://schemas.microsoft.com/office/powerpoint/2010/main" val="38554656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5D3F8-1A51-4E22-BD86-D285BFCB3B0F}"/>
              </a:ext>
            </a:extLst>
          </p:cNvPr>
          <p:cNvSpPr>
            <a:spLocks noGrp="1"/>
          </p:cNvSpPr>
          <p:nvPr>
            <p:ph type="title"/>
          </p:nvPr>
        </p:nvSpPr>
        <p:spPr/>
        <p:txBody>
          <a:bodyPr/>
          <a:lstStyle/>
          <a:p>
            <a:r>
              <a:rPr lang="en-US" dirty="0"/>
              <a:t>Chapter 12</a:t>
            </a:r>
          </a:p>
        </p:txBody>
      </p:sp>
      <p:pic>
        <p:nvPicPr>
          <p:cNvPr id="4" name="Content Placeholder 3">
            <a:extLst>
              <a:ext uri="{FF2B5EF4-FFF2-40B4-BE49-F238E27FC236}">
                <a16:creationId xmlns:a16="http://schemas.microsoft.com/office/drawing/2014/main" id="{8AFFAF91-B9C1-4381-A53D-2941D3F6BAD9}"/>
              </a:ext>
            </a:extLst>
          </p:cNvPr>
          <p:cNvPicPr>
            <a:picLocks noGrp="1" noChangeAspect="1"/>
          </p:cNvPicPr>
          <p:nvPr>
            <p:ph idx="1"/>
          </p:nvPr>
        </p:nvPicPr>
        <p:blipFill>
          <a:blip r:embed="rId2"/>
          <a:stretch>
            <a:fillRect/>
          </a:stretch>
        </p:blipFill>
        <p:spPr>
          <a:xfrm>
            <a:off x="485237" y="2199909"/>
            <a:ext cx="1771650" cy="2143125"/>
          </a:xfrm>
          <a:prstGeom prst="rect">
            <a:avLst/>
          </a:prstGeom>
        </p:spPr>
      </p:pic>
      <p:pic>
        <p:nvPicPr>
          <p:cNvPr id="6" name="Picture 5">
            <a:extLst>
              <a:ext uri="{FF2B5EF4-FFF2-40B4-BE49-F238E27FC236}">
                <a16:creationId xmlns:a16="http://schemas.microsoft.com/office/drawing/2014/main" id="{38AEB27D-0DF3-495B-AABC-E4E3763CB57A}"/>
              </a:ext>
            </a:extLst>
          </p:cNvPr>
          <p:cNvPicPr>
            <a:picLocks noChangeAspect="1"/>
          </p:cNvPicPr>
          <p:nvPr/>
        </p:nvPicPr>
        <p:blipFill>
          <a:blip r:embed="rId3"/>
          <a:stretch>
            <a:fillRect/>
          </a:stretch>
        </p:blipFill>
        <p:spPr>
          <a:xfrm>
            <a:off x="6887039" y="863802"/>
            <a:ext cx="2573290" cy="5130396"/>
          </a:xfrm>
          <a:prstGeom prst="rect">
            <a:avLst/>
          </a:prstGeom>
        </p:spPr>
      </p:pic>
      <p:pic>
        <p:nvPicPr>
          <p:cNvPr id="7" name="Picture 6">
            <a:extLst>
              <a:ext uri="{FF2B5EF4-FFF2-40B4-BE49-F238E27FC236}">
                <a16:creationId xmlns:a16="http://schemas.microsoft.com/office/drawing/2014/main" id="{D1C20790-5990-4782-A114-3763FBB73448}"/>
              </a:ext>
            </a:extLst>
          </p:cNvPr>
          <p:cNvPicPr>
            <a:picLocks noChangeAspect="1"/>
          </p:cNvPicPr>
          <p:nvPr/>
        </p:nvPicPr>
        <p:blipFill rotWithShape="1">
          <a:blip r:embed="rId4"/>
          <a:srcRect l="30471" t="4373" r="39638"/>
          <a:stretch/>
        </p:blipFill>
        <p:spPr>
          <a:xfrm>
            <a:off x="10033512" y="2431830"/>
            <a:ext cx="1605422" cy="3846989"/>
          </a:xfrm>
          <a:prstGeom prst="rect">
            <a:avLst/>
          </a:prstGeom>
        </p:spPr>
      </p:pic>
      <p:pic>
        <p:nvPicPr>
          <p:cNvPr id="8" name="Picture 7">
            <a:extLst>
              <a:ext uri="{FF2B5EF4-FFF2-40B4-BE49-F238E27FC236}">
                <a16:creationId xmlns:a16="http://schemas.microsoft.com/office/drawing/2014/main" id="{85FF7A31-B866-4D4C-94C7-0A90111EA200}"/>
              </a:ext>
            </a:extLst>
          </p:cNvPr>
          <p:cNvPicPr>
            <a:picLocks noChangeAspect="1"/>
          </p:cNvPicPr>
          <p:nvPr/>
        </p:nvPicPr>
        <p:blipFill>
          <a:blip r:embed="rId5"/>
          <a:stretch>
            <a:fillRect/>
          </a:stretch>
        </p:blipFill>
        <p:spPr>
          <a:xfrm>
            <a:off x="3171363" y="2074018"/>
            <a:ext cx="2133600" cy="2143125"/>
          </a:xfrm>
          <a:prstGeom prst="rect">
            <a:avLst/>
          </a:prstGeom>
        </p:spPr>
      </p:pic>
      <p:pic>
        <p:nvPicPr>
          <p:cNvPr id="9" name="Picture 8">
            <a:extLst>
              <a:ext uri="{FF2B5EF4-FFF2-40B4-BE49-F238E27FC236}">
                <a16:creationId xmlns:a16="http://schemas.microsoft.com/office/drawing/2014/main" id="{024C8215-96D8-4B32-9B95-1D086FF67902}"/>
              </a:ext>
            </a:extLst>
          </p:cNvPr>
          <p:cNvPicPr>
            <a:picLocks noChangeAspect="1"/>
          </p:cNvPicPr>
          <p:nvPr/>
        </p:nvPicPr>
        <p:blipFill>
          <a:blip r:embed="rId6"/>
          <a:stretch>
            <a:fillRect/>
          </a:stretch>
        </p:blipFill>
        <p:spPr>
          <a:xfrm>
            <a:off x="5589947" y="1194714"/>
            <a:ext cx="666750" cy="2628900"/>
          </a:xfrm>
          <a:prstGeom prst="rect">
            <a:avLst/>
          </a:prstGeom>
        </p:spPr>
      </p:pic>
      <p:pic>
        <p:nvPicPr>
          <p:cNvPr id="10" name="Picture 9">
            <a:extLst>
              <a:ext uri="{FF2B5EF4-FFF2-40B4-BE49-F238E27FC236}">
                <a16:creationId xmlns:a16="http://schemas.microsoft.com/office/drawing/2014/main" id="{5FCA6E20-43DE-46D0-A025-6717338C583B}"/>
              </a:ext>
            </a:extLst>
          </p:cNvPr>
          <p:cNvPicPr>
            <a:picLocks noChangeAspect="1"/>
          </p:cNvPicPr>
          <p:nvPr/>
        </p:nvPicPr>
        <p:blipFill>
          <a:blip r:embed="rId7"/>
          <a:stretch>
            <a:fillRect/>
          </a:stretch>
        </p:blipFill>
        <p:spPr>
          <a:xfrm>
            <a:off x="3875447" y="4459544"/>
            <a:ext cx="2381250" cy="1924050"/>
          </a:xfrm>
          <a:prstGeom prst="rect">
            <a:avLst/>
          </a:prstGeom>
        </p:spPr>
      </p:pic>
      <p:pic>
        <p:nvPicPr>
          <p:cNvPr id="11" name="Picture 10">
            <a:extLst>
              <a:ext uri="{FF2B5EF4-FFF2-40B4-BE49-F238E27FC236}">
                <a16:creationId xmlns:a16="http://schemas.microsoft.com/office/drawing/2014/main" id="{143D8BB2-7362-466D-9B86-DA55F546C5AB}"/>
              </a:ext>
            </a:extLst>
          </p:cNvPr>
          <p:cNvPicPr>
            <a:picLocks noChangeAspect="1"/>
          </p:cNvPicPr>
          <p:nvPr/>
        </p:nvPicPr>
        <p:blipFill>
          <a:blip r:embed="rId8"/>
          <a:stretch>
            <a:fillRect/>
          </a:stretch>
        </p:blipFill>
        <p:spPr>
          <a:xfrm>
            <a:off x="2158488" y="4564319"/>
            <a:ext cx="1714500" cy="1714500"/>
          </a:xfrm>
          <a:prstGeom prst="rect">
            <a:avLst/>
          </a:prstGeom>
        </p:spPr>
      </p:pic>
      <p:pic>
        <p:nvPicPr>
          <p:cNvPr id="12" name="Picture 11">
            <a:extLst>
              <a:ext uri="{FF2B5EF4-FFF2-40B4-BE49-F238E27FC236}">
                <a16:creationId xmlns:a16="http://schemas.microsoft.com/office/drawing/2014/main" id="{ADD3B248-6339-45C9-8D21-5A910FC8A4A4}"/>
              </a:ext>
            </a:extLst>
          </p:cNvPr>
          <p:cNvPicPr>
            <a:picLocks noChangeAspect="1"/>
          </p:cNvPicPr>
          <p:nvPr/>
        </p:nvPicPr>
        <p:blipFill rotWithShape="1">
          <a:blip r:embed="rId9"/>
          <a:srcRect l="9091" r="14716"/>
          <a:stretch/>
        </p:blipFill>
        <p:spPr>
          <a:xfrm>
            <a:off x="3536849" y="226168"/>
            <a:ext cx="1995795" cy="1743075"/>
          </a:xfrm>
          <a:prstGeom prst="rect">
            <a:avLst/>
          </a:prstGeom>
        </p:spPr>
      </p:pic>
    </p:spTree>
    <p:extLst>
      <p:ext uri="{BB962C8B-B14F-4D97-AF65-F5344CB8AC3E}">
        <p14:creationId xmlns:p14="http://schemas.microsoft.com/office/powerpoint/2010/main" val="22234608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96AD7-C1CA-45B6-A884-43BD03ED86B0}"/>
              </a:ext>
            </a:extLst>
          </p:cNvPr>
          <p:cNvSpPr>
            <a:spLocks noGrp="1"/>
          </p:cNvSpPr>
          <p:nvPr>
            <p:ph type="title"/>
          </p:nvPr>
        </p:nvSpPr>
        <p:spPr/>
        <p:txBody>
          <a:bodyPr/>
          <a:lstStyle/>
          <a:p>
            <a:r>
              <a:rPr lang="en-US" dirty="0"/>
              <a:t>Reflecting on chapter 12</a:t>
            </a:r>
          </a:p>
        </p:txBody>
      </p:sp>
      <p:sp>
        <p:nvSpPr>
          <p:cNvPr id="3" name="Content Placeholder 2">
            <a:extLst>
              <a:ext uri="{FF2B5EF4-FFF2-40B4-BE49-F238E27FC236}">
                <a16:creationId xmlns:a16="http://schemas.microsoft.com/office/drawing/2014/main" id="{A617C286-2D8D-4BD0-BF13-C3856F8DE427}"/>
              </a:ext>
            </a:extLst>
          </p:cNvPr>
          <p:cNvSpPr>
            <a:spLocks noGrp="1"/>
          </p:cNvSpPr>
          <p:nvPr>
            <p:ph idx="1"/>
          </p:nvPr>
        </p:nvSpPr>
        <p:spPr/>
        <p:txBody>
          <a:bodyPr/>
          <a:lstStyle/>
          <a:p>
            <a:r>
              <a:rPr lang="en-US" dirty="0"/>
              <a:t>The events that the narrator chooses to share with us can seem pointless and random sometimes. But the author would never include details that she didn’t think were necessary to some aspect of the story. Complete a RACE response explaining what you think the purpose of chapter 12 is to the novel. Make sure to cite a specific quote that you think illustrates an important aspect of the chapter.</a:t>
            </a:r>
          </a:p>
          <a:p>
            <a:endParaRPr lang="en-US" dirty="0"/>
          </a:p>
          <a:p>
            <a:r>
              <a:rPr lang="en-US" dirty="0"/>
              <a:t>Complete this on a sheet of paper to turn in.</a:t>
            </a:r>
          </a:p>
          <a:p>
            <a:r>
              <a:rPr lang="en-US" dirty="0"/>
              <a:t>You have 10 mins to complete </a:t>
            </a:r>
            <a:r>
              <a:rPr lang="en-US"/>
              <a:t>this assignment.</a:t>
            </a:r>
          </a:p>
        </p:txBody>
      </p:sp>
    </p:spTree>
    <p:extLst>
      <p:ext uri="{BB962C8B-B14F-4D97-AF65-F5344CB8AC3E}">
        <p14:creationId xmlns:p14="http://schemas.microsoft.com/office/powerpoint/2010/main" val="28198774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167D1-A09C-4471-BFA3-FA6FADB94561}"/>
              </a:ext>
            </a:extLst>
          </p:cNvPr>
          <p:cNvSpPr>
            <a:spLocks noGrp="1"/>
          </p:cNvSpPr>
          <p:nvPr>
            <p:ph type="title"/>
          </p:nvPr>
        </p:nvSpPr>
        <p:spPr/>
        <p:txBody>
          <a:bodyPr/>
          <a:lstStyle/>
          <a:p>
            <a:r>
              <a:rPr lang="en-US" dirty="0"/>
              <a:t>Chapter 13 vocabulary</a:t>
            </a:r>
          </a:p>
        </p:txBody>
      </p:sp>
      <p:sp>
        <p:nvSpPr>
          <p:cNvPr id="3" name="Content Placeholder 2">
            <a:extLst>
              <a:ext uri="{FF2B5EF4-FFF2-40B4-BE49-F238E27FC236}">
                <a16:creationId xmlns:a16="http://schemas.microsoft.com/office/drawing/2014/main" id="{BB54F1ED-EEAB-406E-80EC-9DAC0DB994E9}"/>
              </a:ext>
            </a:extLst>
          </p:cNvPr>
          <p:cNvSpPr>
            <a:spLocks noGrp="1"/>
          </p:cNvSpPr>
          <p:nvPr>
            <p:ph idx="1"/>
          </p:nvPr>
        </p:nvSpPr>
        <p:spPr/>
        <p:txBody>
          <a:bodyPr/>
          <a:lstStyle/>
          <a:p>
            <a:r>
              <a:rPr lang="en-US" dirty="0"/>
              <a:t>Tactful-</a:t>
            </a:r>
            <a:r>
              <a:rPr lang="en-US" dirty="0" err="1"/>
              <a:t>adj</a:t>
            </a:r>
            <a:r>
              <a:rPr lang="en-US" dirty="0"/>
              <a:t>- having a strong sense of what is appropriate to say or do</a:t>
            </a:r>
          </a:p>
          <a:p>
            <a:r>
              <a:rPr lang="en-US" dirty="0"/>
              <a:t>Prerogative-noun- exclusive right/privilege granted because of rank,</a:t>
            </a:r>
          </a:p>
          <a:p>
            <a:pPr marL="0" indent="0">
              <a:buNone/>
            </a:pPr>
            <a:r>
              <a:rPr lang="en-US" dirty="0"/>
              <a:t>                                     office, etc.</a:t>
            </a:r>
          </a:p>
          <a:p>
            <a:r>
              <a:rPr lang="en-US" dirty="0"/>
              <a:t>Incurable-</a:t>
            </a:r>
            <a:r>
              <a:rPr lang="en-US" dirty="0" err="1"/>
              <a:t>adj</a:t>
            </a:r>
            <a:r>
              <a:rPr lang="en-US" dirty="0"/>
              <a:t>- not curable, unable to be corrected</a:t>
            </a:r>
          </a:p>
        </p:txBody>
      </p:sp>
    </p:spTree>
    <p:extLst>
      <p:ext uri="{BB962C8B-B14F-4D97-AF65-F5344CB8AC3E}">
        <p14:creationId xmlns:p14="http://schemas.microsoft.com/office/powerpoint/2010/main" val="16662224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6B706-1143-4F52-B886-47869412499D}"/>
              </a:ext>
            </a:extLst>
          </p:cNvPr>
          <p:cNvSpPr>
            <a:spLocks noGrp="1"/>
          </p:cNvSpPr>
          <p:nvPr>
            <p:ph type="title"/>
          </p:nvPr>
        </p:nvSpPr>
        <p:spPr/>
        <p:txBody>
          <a:bodyPr/>
          <a:lstStyle/>
          <a:p>
            <a:r>
              <a:rPr lang="en-US" dirty="0"/>
              <a:t>Chapter 14</a:t>
            </a:r>
          </a:p>
        </p:txBody>
      </p:sp>
      <p:pic>
        <p:nvPicPr>
          <p:cNvPr id="5" name="Content Placeholder 4">
            <a:extLst>
              <a:ext uri="{FF2B5EF4-FFF2-40B4-BE49-F238E27FC236}">
                <a16:creationId xmlns:a16="http://schemas.microsoft.com/office/drawing/2014/main" id="{33464AFF-E335-4A5A-A7A5-2BEF7FAF4C1C}"/>
              </a:ext>
            </a:extLst>
          </p:cNvPr>
          <p:cNvPicPr>
            <a:picLocks noGrp="1" noChangeAspect="1"/>
          </p:cNvPicPr>
          <p:nvPr>
            <p:ph idx="1"/>
          </p:nvPr>
        </p:nvPicPr>
        <p:blipFill>
          <a:blip r:embed="rId2"/>
          <a:stretch>
            <a:fillRect/>
          </a:stretch>
        </p:blipFill>
        <p:spPr>
          <a:xfrm>
            <a:off x="3592203" y="1495546"/>
            <a:ext cx="3866908" cy="3866908"/>
          </a:xfrm>
          <a:prstGeom prst="rect">
            <a:avLst/>
          </a:prstGeom>
        </p:spPr>
      </p:pic>
    </p:spTree>
    <p:extLst>
      <p:ext uri="{BB962C8B-B14F-4D97-AF65-F5344CB8AC3E}">
        <p14:creationId xmlns:p14="http://schemas.microsoft.com/office/powerpoint/2010/main" val="11108056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17F76-0AA0-45E5-B97E-698EB6816FB7}"/>
              </a:ext>
            </a:extLst>
          </p:cNvPr>
          <p:cNvSpPr>
            <a:spLocks noGrp="1"/>
          </p:cNvSpPr>
          <p:nvPr>
            <p:ph type="title"/>
          </p:nvPr>
        </p:nvSpPr>
        <p:spPr/>
        <p:txBody>
          <a:bodyPr/>
          <a:lstStyle/>
          <a:p>
            <a:r>
              <a:rPr lang="en-US" dirty="0"/>
              <a:t>Chapter 15 vocabulary</a:t>
            </a:r>
          </a:p>
        </p:txBody>
      </p:sp>
      <p:sp>
        <p:nvSpPr>
          <p:cNvPr id="3" name="Content Placeholder 2">
            <a:extLst>
              <a:ext uri="{FF2B5EF4-FFF2-40B4-BE49-F238E27FC236}">
                <a16:creationId xmlns:a16="http://schemas.microsoft.com/office/drawing/2014/main" id="{9515023E-CA5F-4FEB-9E63-1A60B60C99BC}"/>
              </a:ext>
            </a:extLst>
          </p:cNvPr>
          <p:cNvSpPr>
            <a:spLocks noGrp="1"/>
          </p:cNvSpPr>
          <p:nvPr>
            <p:ph idx="1"/>
          </p:nvPr>
        </p:nvSpPr>
        <p:spPr/>
        <p:txBody>
          <a:bodyPr/>
          <a:lstStyle/>
          <a:p>
            <a:r>
              <a:rPr lang="en-US" dirty="0"/>
              <a:t>Venerable-</a:t>
            </a:r>
            <a:r>
              <a:rPr lang="en-US" dirty="0" err="1"/>
              <a:t>adj</a:t>
            </a:r>
            <a:r>
              <a:rPr lang="en-US" dirty="0"/>
              <a:t>- commanding respect because of great age or </a:t>
            </a:r>
          </a:p>
          <a:p>
            <a:pPr marL="0" indent="0">
              <a:buNone/>
            </a:pPr>
            <a:r>
              <a:rPr lang="en-US" dirty="0"/>
              <a:t>                               impressive dignity</a:t>
            </a:r>
          </a:p>
          <a:p>
            <a:r>
              <a:rPr lang="en-US" dirty="0"/>
              <a:t>Futility-noun- ineffectiveness, uselessness</a:t>
            </a:r>
          </a:p>
          <a:p>
            <a:r>
              <a:rPr lang="en-US" dirty="0"/>
              <a:t>Begrudge-verb- to envy or resent the pleasure or good fortune of</a:t>
            </a:r>
          </a:p>
          <a:p>
            <a:pPr marL="0" indent="0">
              <a:buNone/>
            </a:pPr>
            <a:r>
              <a:rPr lang="en-US" dirty="0"/>
              <a:t>                                someone</a:t>
            </a:r>
          </a:p>
          <a:p>
            <a:r>
              <a:rPr lang="en-US" dirty="0"/>
              <a:t>Acquiescence-noun- agreement or consent by silence, or without</a:t>
            </a:r>
          </a:p>
          <a:p>
            <a:pPr marL="0" indent="0">
              <a:buNone/>
            </a:pPr>
            <a:r>
              <a:rPr lang="en-US" dirty="0"/>
              <a:t>                                         objection</a:t>
            </a:r>
          </a:p>
        </p:txBody>
      </p:sp>
    </p:spTree>
    <p:extLst>
      <p:ext uri="{BB962C8B-B14F-4D97-AF65-F5344CB8AC3E}">
        <p14:creationId xmlns:p14="http://schemas.microsoft.com/office/powerpoint/2010/main" val="5715331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99304-6D97-4B89-9729-ED4AE956D0D5}"/>
              </a:ext>
            </a:extLst>
          </p:cNvPr>
          <p:cNvSpPr>
            <a:spLocks noGrp="1"/>
          </p:cNvSpPr>
          <p:nvPr>
            <p:ph type="title"/>
          </p:nvPr>
        </p:nvSpPr>
        <p:spPr/>
        <p:txBody>
          <a:bodyPr/>
          <a:lstStyle/>
          <a:p>
            <a:r>
              <a:rPr lang="en-US" dirty="0"/>
              <a:t>Chapter 15</a:t>
            </a:r>
          </a:p>
        </p:txBody>
      </p:sp>
      <p:pic>
        <p:nvPicPr>
          <p:cNvPr id="4" name="Content Placeholder 3">
            <a:extLst>
              <a:ext uri="{FF2B5EF4-FFF2-40B4-BE49-F238E27FC236}">
                <a16:creationId xmlns:a16="http://schemas.microsoft.com/office/drawing/2014/main" id="{7076AAA8-9BFB-4BD1-9579-A296995544B1}"/>
              </a:ext>
            </a:extLst>
          </p:cNvPr>
          <p:cNvPicPr>
            <a:picLocks noGrp="1" noChangeAspect="1"/>
          </p:cNvPicPr>
          <p:nvPr>
            <p:ph idx="1"/>
          </p:nvPr>
        </p:nvPicPr>
        <p:blipFill>
          <a:blip r:embed="rId2"/>
          <a:stretch>
            <a:fillRect/>
          </a:stretch>
        </p:blipFill>
        <p:spPr>
          <a:xfrm>
            <a:off x="456167" y="1385715"/>
            <a:ext cx="4156003" cy="4942819"/>
          </a:xfrm>
          <a:prstGeom prst="rect">
            <a:avLst/>
          </a:prstGeom>
        </p:spPr>
      </p:pic>
      <p:pic>
        <p:nvPicPr>
          <p:cNvPr id="5" name="Picture 4">
            <a:extLst>
              <a:ext uri="{FF2B5EF4-FFF2-40B4-BE49-F238E27FC236}">
                <a16:creationId xmlns:a16="http://schemas.microsoft.com/office/drawing/2014/main" id="{34C47F41-952A-4EE8-A8C7-5E20441662D7}"/>
              </a:ext>
            </a:extLst>
          </p:cNvPr>
          <p:cNvPicPr>
            <a:picLocks noChangeAspect="1"/>
          </p:cNvPicPr>
          <p:nvPr/>
        </p:nvPicPr>
        <p:blipFill>
          <a:blip r:embed="rId3"/>
          <a:stretch>
            <a:fillRect/>
          </a:stretch>
        </p:blipFill>
        <p:spPr>
          <a:xfrm>
            <a:off x="5024437" y="2357437"/>
            <a:ext cx="2143125" cy="2143125"/>
          </a:xfrm>
          <a:prstGeom prst="rect">
            <a:avLst/>
          </a:prstGeom>
        </p:spPr>
      </p:pic>
      <p:pic>
        <p:nvPicPr>
          <p:cNvPr id="6" name="Picture 5">
            <a:extLst>
              <a:ext uri="{FF2B5EF4-FFF2-40B4-BE49-F238E27FC236}">
                <a16:creationId xmlns:a16="http://schemas.microsoft.com/office/drawing/2014/main" id="{AF02DF70-AE04-4112-96EE-DBE76F46E675}"/>
              </a:ext>
            </a:extLst>
          </p:cNvPr>
          <p:cNvPicPr>
            <a:picLocks noChangeAspect="1"/>
          </p:cNvPicPr>
          <p:nvPr/>
        </p:nvPicPr>
        <p:blipFill>
          <a:blip r:embed="rId4"/>
          <a:stretch>
            <a:fillRect/>
          </a:stretch>
        </p:blipFill>
        <p:spPr>
          <a:xfrm>
            <a:off x="7927285" y="1181100"/>
            <a:ext cx="2247900" cy="1685925"/>
          </a:xfrm>
          <a:prstGeom prst="rect">
            <a:avLst/>
          </a:prstGeom>
        </p:spPr>
      </p:pic>
      <p:pic>
        <p:nvPicPr>
          <p:cNvPr id="7" name="Picture 6">
            <a:extLst>
              <a:ext uri="{FF2B5EF4-FFF2-40B4-BE49-F238E27FC236}">
                <a16:creationId xmlns:a16="http://schemas.microsoft.com/office/drawing/2014/main" id="{F83113C0-022A-498E-9FF0-CC035383F45D}"/>
              </a:ext>
            </a:extLst>
          </p:cNvPr>
          <p:cNvPicPr>
            <a:picLocks noChangeAspect="1"/>
          </p:cNvPicPr>
          <p:nvPr/>
        </p:nvPicPr>
        <p:blipFill>
          <a:blip r:embed="rId5"/>
          <a:stretch>
            <a:fillRect/>
          </a:stretch>
        </p:blipFill>
        <p:spPr>
          <a:xfrm>
            <a:off x="7477745" y="3195136"/>
            <a:ext cx="3438525" cy="1323975"/>
          </a:xfrm>
          <a:prstGeom prst="rect">
            <a:avLst/>
          </a:prstGeom>
        </p:spPr>
      </p:pic>
      <p:pic>
        <p:nvPicPr>
          <p:cNvPr id="8" name="Picture 7">
            <a:extLst>
              <a:ext uri="{FF2B5EF4-FFF2-40B4-BE49-F238E27FC236}">
                <a16:creationId xmlns:a16="http://schemas.microsoft.com/office/drawing/2014/main" id="{B458F8D1-E2F3-4AF9-8312-E21782B67ED0}"/>
              </a:ext>
            </a:extLst>
          </p:cNvPr>
          <p:cNvPicPr>
            <a:picLocks noChangeAspect="1"/>
          </p:cNvPicPr>
          <p:nvPr/>
        </p:nvPicPr>
        <p:blipFill>
          <a:blip r:embed="rId6"/>
          <a:stretch>
            <a:fillRect/>
          </a:stretch>
        </p:blipFill>
        <p:spPr>
          <a:xfrm>
            <a:off x="7887319" y="4805362"/>
            <a:ext cx="2619375" cy="1743075"/>
          </a:xfrm>
          <a:prstGeom prst="rect">
            <a:avLst/>
          </a:prstGeom>
        </p:spPr>
      </p:pic>
    </p:spTree>
    <p:extLst>
      <p:ext uri="{BB962C8B-B14F-4D97-AF65-F5344CB8AC3E}">
        <p14:creationId xmlns:p14="http://schemas.microsoft.com/office/powerpoint/2010/main" val="30067136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6A7A0-D750-425C-AA42-170D58B15461}"/>
              </a:ext>
            </a:extLst>
          </p:cNvPr>
          <p:cNvSpPr>
            <a:spLocks noGrp="1"/>
          </p:cNvSpPr>
          <p:nvPr>
            <p:ph type="title"/>
          </p:nvPr>
        </p:nvSpPr>
        <p:spPr/>
        <p:txBody>
          <a:bodyPr/>
          <a:lstStyle/>
          <a:p>
            <a:r>
              <a:rPr lang="en-US" dirty="0"/>
              <a:t>Chapter 16 vocabulary</a:t>
            </a:r>
          </a:p>
        </p:txBody>
      </p:sp>
      <p:sp>
        <p:nvSpPr>
          <p:cNvPr id="3" name="Content Placeholder 2">
            <a:extLst>
              <a:ext uri="{FF2B5EF4-FFF2-40B4-BE49-F238E27FC236}">
                <a16:creationId xmlns:a16="http://schemas.microsoft.com/office/drawing/2014/main" id="{B730DE0A-D866-40E6-A9E5-FCBD855C5BA7}"/>
              </a:ext>
            </a:extLst>
          </p:cNvPr>
          <p:cNvSpPr>
            <a:spLocks noGrp="1"/>
          </p:cNvSpPr>
          <p:nvPr>
            <p:ph idx="1"/>
          </p:nvPr>
        </p:nvSpPr>
        <p:spPr/>
        <p:txBody>
          <a:bodyPr/>
          <a:lstStyle/>
          <a:p>
            <a:r>
              <a:rPr lang="en-US" dirty="0"/>
              <a:t>Unobtrusive-</a:t>
            </a:r>
            <a:r>
              <a:rPr lang="en-US" dirty="0" err="1"/>
              <a:t>adj</a:t>
            </a:r>
            <a:r>
              <a:rPr lang="en-US" dirty="0"/>
              <a:t>- not sticking out, not easily seen</a:t>
            </a:r>
          </a:p>
          <a:p>
            <a:r>
              <a:rPr lang="en-US" dirty="0"/>
              <a:t>Elucidate-verb- to make clear</a:t>
            </a:r>
          </a:p>
          <a:p>
            <a:pPr marL="0" indent="0">
              <a:buNone/>
            </a:pPr>
            <a:endParaRPr lang="en-US" dirty="0"/>
          </a:p>
        </p:txBody>
      </p:sp>
    </p:spTree>
    <p:extLst>
      <p:ext uri="{BB962C8B-B14F-4D97-AF65-F5344CB8AC3E}">
        <p14:creationId xmlns:p14="http://schemas.microsoft.com/office/powerpoint/2010/main" val="32140849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FAB27-69BE-4BDD-BC03-68DFFA81F5C2}"/>
              </a:ext>
            </a:extLst>
          </p:cNvPr>
          <p:cNvSpPr>
            <a:spLocks noGrp="1"/>
          </p:cNvSpPr>
          <p:nvPr>
            <p:ph type="title"/>
          </p:nvPr>
        </p:nvSpPr>
        <p:spPr/>
        <p:txBody>
          <a:bodyPr/>
          <a:lstStyle/>
          <a:p>
            <a:r>
              <a:rPr lang="en-US" dirty="0"/>
              <a:t>Chapter 17 vocabulary</a:t>
            </a:r>
          </a:p>
        </p:txBody>
      </p:sp>
      <p:sp>
        <p:nvSpPr>
          <p:cNvPr id="3" name="Content Placeholder 2">
            <a:extLst>
              <a:ext uri="{FF2B5EF4-FFF2-40B4-BE49-F238E27FC236}">
                <a16:creationId xmlns:a16="http://schemas.microsoft.com/office/drawing/2014/main" id="{DC5DC473-505D-4CE9-B34A-2CC52CCB2D7B}"/>
              </a:ext>
            </a:extLst>
          </p:cNvPr>
          <p:cNvSpPr>
            <a:spLocks noGrp="1"/>
          </p:cNvSpPr>
          <p:nvPr>
            <p:ph idx="1"/>
          </p:nvPr>
        </p:nvSpPr>
        <p:spPr/>
        <p:txBody>
          <a:bodyPr/>
          <a:lstStyle/>
          <a:p>
            <a:r>
              <a:rPr lang="en-US" dirty="0"/>
              <a:t>Indigenous-</a:t>
            </a:r>
            <a:r>
              <a:rPr lang="en-US" dirty="0" err="1"/>
              <a:t>adj</a:t>
            </a:r>
            <a:r>
              <a:rPr lang="en-US" dirty="0"/>
              <a:t>- originating in a particular region/country</a:t>
            </a:r>
          </a:p>
          <a:p>
            <a:r>
              <a:rPr lang="en-US" dirty="0"/>
              <a:t>Fluctuation-noun- a continual change from one condition to another</a:t>
            </a:r>
          </a:p>
          <a:p>
            <a:r>
              <a:rPr lang="en-US" dirty="0"/>
              <a:t>Acrimonious-</a:t>
            </a:r>
            <a:r>
              <a:rPr lang="en-US" dirty="0" err="1"/>
              <a:t>adj</a:t>
            </a:r>
            <a:r>
              <a:rPr lang="en-US" dirty="0"/>
              <a:t>- stinging or bitter in nature/speech/behavior/etc.</a:t>
            </a:r>
          </a:p>
        </p:txBody>
      </p:sp>
    </p:spTree>
    <p:extLst>
      <p:ext uri="{BB962C8B-B14F-4D97-AF65-F5344CB8AC3E}">
        <p14:creationId xmlns:p14="http://schemas.microsoft.com/office/powerpoint/2010/main" val="23007352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DC68A-0B0C-4473-9DC2-74097E6BE7FC}"/>
              </a:ext>
            </a:extLst>
          </p:cNvPr>
          <p:cNvSpPr>
            <a:spLocks noGrp="1"/>
          </p:cNvSpPr>
          <p:nvPr>
            <p:ph type="title"/>
          </p:nvPr>
        </p:nvSpPr>
        <p:spPr/>
        <p:txBody>
          <a:bodyPr/>
          <a:lstStyle/>
          <a:p>
            <a:r>
              <a:rPr lang="en-US" dirty="0"/>
              <a:t>Chapter 17</a:t>
            </a:r>
          </a:p>
        </p:txBody>
      </p:sp>
      <p:pic>
        <p:nvPicPr>
          <p:cNvPr id="4" name="Content Placeholder 3">
            <a:extLst>
              <a:ext uri="{FF2B5EF4-FFF2-40B4-BE49-F238E27FC236}">
                <a16:creationId xmlns:a16="http://schemas.microsoft.com/office/drawing/2014/main" id="{47784F48-6A70-4E85-ABD1-A77C993A0F96}"/>
              </a:ext>
            </a:extLst>
          </p:cNvPr>
          <p:cNvPicPr>
            <a:picLocks noGrp="1" noChangeAspect="1"/>
          </p:cNvPicPr>
          <p:nvPr>
            <p:ph idx="1"/>
          </p:nvPr>
        </p:nvPicPr>
        <p:blipFill>
          <a:blip r:embed="rId2"/>
          <a:stretch>
            <a:fillRect/>
          </a:stretch>
        </p:blipFill>
        <p:spPr>
          <a:xfrm>
            <a:off x="838200" y="2205011"/>
            <a:ext cx="4305678" cy="3241727"/>
          </a:xfrm>
          <a:prstGeom prst="rect">
            <a:avLst/>
          </a:prstGeom>
        </p:spPr>
      </p:pic>
      <p:pic>
        <p:nvPicPr>
          <p:cNvPr id="5" name="Picture 4">
            <a:extLst>
              <a:ext uri="{FF2B5EF4-FFF2-40B4-BE49-F238E27FC236}">
                <a16:creationId xmlns:a16="http://schemas.microsoft.com/office/drawing/2014/main" id="{2C46E5F9-F906-48EA-8F99-BA2B454E89B9}"/>
              </a:ext>
            </a:extLst>
          </p:cNvPr>
          <p:cNvPicPr>
            <a:picLocks noChangeAspect="1"/>
          </p:cNvPicPr>
          <p:nvPr/>
        </p:nvPicPr>
        <p:blipFill>
          <a:blip r:embed="rId3"/>
          <a:stretch>
            <a:fillRect/>
          </a:stretch>
        </p:blipFill>
        <p:spPr>
          <a:xfrm>
            <a:off x="5608204" y="2205011"/>
            <a:ext cx="5559177" cy="3113139"/>
          </a:xfrm>
          <a:prstGeom prst="rect">
            <a:avLst/>
          </a:prstGeom>
        </p:spPr>
      </p:pic>
    </p:spTree>
    <p:extLst>
      <p:ext uri="{BB962C8B-B14F-4D97-AF65-F5344CB8AC3E}">
        <p14:creationId xmlns:p14="http://schemas.microsoft.com/office/powerpoint/2010/main" val="11534417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FEB58-D5F1-44CF-8C7B-0DC2C7B1F5F8}"/>
              </a:ext>
            </a:extLst>
          </p:cNvPr>
          <p:cNvSpPr>
            <a:spLocks noGrp="1"/>
          </p:cNvSpPr>
          <p:nvPr>
            <p:ph type="title"/>
          </p:nvPr>
        </p:nvSpPr>
        <p:spPr/>
        <p:txBody>
          <a:bodyPr/>
          <a:lstStyle/>
          <a:p>
            <a:r>
              <a:rPr lang="en-US" dirty="0"/>
              <a:t>Chapter 18 vocabulary</a:t>
            </a:r>
          </a:p>
        </p:txBody>
      </p:sp>
      <p:sp>
        <p:nvSpPr>
          <p:cNvPr id="3" name="Content Placeholder 2">
            <a:extLst>
              <a:ext uri="{FF2B5EF4-FFF2-40B4-BE49-F238E27FC236}">
                <a16:creationId xmlns:a16="http://schemas.microsoft.com/office/drawing/2014/main" id="{4635904E-8C9D-4CAC-BE21-1E53B386FF30}"/>
              </a:ext>
            </a:extLst>
          </p:cNvPr>
          <p:cNvSpPr>
            <a:spLocks noGrp="1"/>
          </p:cNvSpPr>
          <p:nvPr>
            <p:ph idx="1"/>
          </p:nvPr>
        </p:nvSpPr>
        <p:spPr/>
        <p:txBody>
          <a:bodyPr/>
          <a:lstStyle/>
          <a:p>
            <a:r>
              <a:rPr lang="en-US" dirty="0"/>
              <a:t>Mollified-</a:t>
            </a:r>
            <a:r>
              <a:rPr lang="en-US" dirty="0" err="1"/>
              <a:t>adj</a:t>
            </a:r>
            <a:r>
              <a:rPr lang="en-US" dirty="0"/>
              <a:t>- softened in feeling or temper, pacified</a:t>
            </a:r>
          </a:p>
          <a:p>
            <a:r>
              <a:rPr lang="en-US" dirty="0"/>
              <a:t>Lavations-noun- washings</a:t>
            </a:r>
          </a:p>
          <a:p>
            <a:r>
              <a:rPr lang="en-US" dirty="0"/>
              <a:t>Exodus-noun- a departure of a large group of people</a:t>
            </a:r>
          </a:p>
        </p:txBody>
      </p:sp>
    </p:spTree>
    <p:extLst>
      <p:ext uri="{BB962C8B-B14F-4D97-AF65-F5344CB8AC3E}">
        <p14:creationId xmlns:p14="http://schemas.microsoft.com/office/powerpoint/2010/main" val="26755211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5EA2C-F29B-40A7-921B-620A04F16A94}"/>
              </a:ext>
            </a:extLst>
          </p:cNvPr>
          <p:cNvSpPr>
            <a:spLocks noGrp="1"/>
          </p:cNvSpPr>
          <p:nvPr>
            <p:ph type="title"/>
          </p:nvPr>
        </p:nvSpPr>
        <p:spPr/>
        <p:txBody>
          <a:bodyPr/>
          <a:lstStyle/>
          <a:p>
            <a:r>
              <a:rPr lang="en-US" dirty="0"/>
              <a:t>Chapter 20 vocabulary</a:t>
            </a:r>
          </a:p>
        </p:txBody>
      </p:sp>
      <p:sp>
        <p:nvSpPr>
          <p:cNvPr id="3" name="Content Placeholder 2">
            <a:extLst>
              <a:ext uri="{FF2B5EF4-FFF2-40B4-BE49-F238E27FC236}">
                <a16:creationId xmlns:a16="http://schemas.microsoft.com/office/drawing/2014/main" id="{18B74627-3754-4100-9FF0-997A8FE53DEF}"/>
              </a:ext>
            </a:extLst>
          </p:cNvPr>
          <p:cNvSpPr>
            <a:spLocks noGrp="1"/>
          </p:cNvSpPr>
          <p:nvPr>
            <p:ph idx="1"/>
          </p:nvPr>
        </p:nvSpPr>
        <p:spPr/>
        <p:txBody>
          <a:bodyPr/>
          <a:lstStyle/>
          <a:p>
            <a:r>
              <a:rPr lang="en-US" dirty="0"/>
              <a:t>Iota-noun- a very little bit</a:t>
            </a:r>
          </a:p>
          <a:p>
            <a:r>
              <a:rPr lang="en-US" dirty="0"/>
              <a:t>Indicted-</a:t>
            </a:r>
            <a:r>
              <a:rPr lang="en-US" dirty="0" err="1"/>
              <a:t>adj</a:t>
            </a:r>
            <a:r>
              <a:rPr lang="en-US" dirty="0"/>
              <a:t>- charged with a crime</a:t>
            </a:r>
          </a:p>
          <a:p>
            <a:r>
              <a:rPr lang="en-US" dirty="0"/>
              <a:t>Caliber-noun- ability level, quality</a:t>
            </a:r>
          </a:p>
          <a:p>
            <a:r>
              <a:rPr lang="en-US" dirty="0"/>
              <a:t>Acquit-verb- to declare not guilty</a:t>
            </a:r>
          </a:p>
        </p:txBody>
      </p:sp>
    </p:spTree>
    <p:extLst>
      <p:ext uri="{BB962C8B-B14F-4D97-AF65-F5344CB8AC3E}">
        <p14:creationId xmlns:p14="http://schemas.microsoft.com/office/powerpoint/2010/main" val="9753235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A7B1E-387D-4ADD-B7A2-F618050CC1B0}"/>
              </a:ext>
            </a:extLst>
          </p:cNvPr>
          <p:cNvSpPr>
            <a:spLocks noGrp="1"/>
          </p:cNvSpPr>
          <p:nvPr>
            <p:ph type="title"/>
          </p:nvPr>
        </p:nvSpPr>
        <p:spPr/>
        <p:txBody>
          <a:bodyPr/>
          <a:lstStyle/>
          <a:p>
            <a:r>
              <a:rPr lang="en-US" dirty="0"/>
              <a:t>Chapter 21 vocabulary</a:t>
            </a:r>
          </a:p>
        </p:txBody>
      </p:sp>
      <p:sp>
        <p:nvSpPr>
          <p:cNvPr id="3" name="Content Placeholder 2">
            <a:extLst>
              <a:ext uri="{FF2B5EF4-FFF2-40B4-BE49-F238E27FC236}">
                <a16:creationId xmlns:a16="http://schemas.microsoft.com/office/drawing/2014/main" id="{19C92E2C-5431-42B0-9148-4BD85057C0E6}"/>
              </a:ext>
            </a:extLst>
          </p:cNvPr>
          <p:cNvSpPr>
            <a:spLocks noGrp="1"/>
          </p:cNvSpPr>
          <p:nvPr>
            <p:ph idx="1"/>
          </p:nvPr>
        </p:nvSpPr>
        <p:spPr/>
        <p:txBody>
          <a:bodyPr/>
          <a:lstStyle/>
          <a:p>
            <a:r>
              <a:rPr lang="en-US" dirty="0"/>
              <a:t>Indignant-</a:t>
            </a:r>
            <a:r>
              <a:rPr lang="en-US" dirty="0" err="1"/>
              <a:t>adj</a:t>
            </a:r>
            <a:r>
              <a:rPr lang="en-US" dirty="0"/>
              <a:t>- feeling of strong displeasure towards something that’s</a:t>
            </a:r>
          </a:p>
          <a:p>
            <a:pPr marL="0" indent="0">
              <a:buNone/>
            </a:pPr>
            <a:r>
              <a:rPr lang="en-US" dirty="0"/>
              <a:t>                             considered offensive/unfair</a:t>
            </a:r>
          </a:p>
        </p:txBody>
      </p:sp>
    </p:spTree>
    <p:extLst>
      <p:ext uri="{BB962C8B-B14F-4D97-AF65-F5344CB8AC3E}">
        <p14:creationId xmlns:p14="http://schemas.microsoft.com/office/powerpoint/2010/main" val="39162011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670EC-98EB-4039-A9F7-3E57708048C6}"/>
              </a:ext>
            </a:extLst>
          </p:cNvPr>
          <p:cNvSpPr>
            <a:spLocks noGrp="1"/>
          </p:cNvSpPr>
          <p:nvPr>
            <p:ph type="title"/>
          </p:nvPr>
        </p:nvSpPr>
        <p:spPr/>
        <p:txBody>
          <a:bodyPr/>
          <a:lstStyle/>
          <a:p>
            <a:r>
              <a:rPr lang="en-US" dirty="0"/>
              <a:t>Chapter 22 vocabulary</a:t>
            </a:r>
          </a:p>
        </p:txBody>
      </p:sp>
      <p:sp>
        <p:nvSpPr>
          <p:cNvPr id="3" name="Content Placeholder 2">
            <a:extLst>
              <a:ext uri="{FF2B5EF4-FFF2-40B4-BE49-F238E27FC236}">
                <a16:creationId xmlns:a16="http://schemas.microsoft.com/office/drawing/2014/main" id="{AA4EC60D-4C29-40FA-A194-750CE51D9224}"/>
              </a:ext>
            </a:extLst>
          </p:cNvPr>
          <p:cNvSpPr>
            <a:spLocks noGrp="1"/>
          </p:cNvSpPr>
          <p:nvPr>
            <p:ph idx="1"/>
          </p:nvPr>
        </p:nvSpPr>
        <p:spPr/>
        <p:txBody>
          <a:bodyPr/>
          <a:lstStyle/>
          <a:p>
            <a:r>
              <a:rPr lang="en-US" dirty="0"/>
              <a:t>Feral-</a:t>
            </a:r>
            <a:r>
              <a:rPr lang="en-US" dirty="0" err="1"/>
              <a:t>adj</a:t>
            </a:r>
            <a:r>
              <a:rPr lang="en-US" dirty="0"/>
              <a:t>- wild, not domesticated</a:t>
            </a:r>
          </a:p>
          <a:p>
            <a:r>
              <a:rPr lang="en-US" dirty="0"/>
              <a:t>Cynical-</a:t>
            </a:r>
            <a:r>
              <a:rPr lang="en-US" dirty="0" err="1"/>
              <a:t>adj</a:t>
            </a:r>
            <a:r>
              <a:rPr lang="en-US" dirty="0"/>
              <a:t>- distrustful/pessimistic about other people’s motives</a:t>
            </a:r>
          </a:p>
          <a:p>
            <a:endParaRPr lang="en-US" dirty="0"/>
          </a:p>
        </p:txBody>
      </p:sp>
    </p:spTree>
    <p:extLst>
      <p:ext uri="{BB962C8B-B14F-4D97-AF65-F5344CB8AC3E}">
        <p14:creationId xmlns:p14="http://schemas.microsoft.com/office/powerpoint/2010/main" val="23376612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1DC3B-C760-493D-AD54-759283C708FC}"/>
              </a:ext>
            </a:extLst>
          </p:cNvPr>
          <p:cNvSpPr>
            <a:spLocks noGrp="1"/>
          </p:cNvSpPr>
          <p:nvPr>
            <p:ph type="title"/>
          </p:nvPr>
        </p:nvSpPr>
        <p:spPr/>
        <p:txBody>
          <a:bodyPr/>
          <a:lstStyle/>
          <a:p>
            <a:r>
              <a:rPr lang="en-US" dirty="0"/>
              <a:t>Chapter 23</a:t>
            </a:r>
          </a:p>
        </p:txBody>
      </p:sp>
      <p:sp>
        <p:nvSpPr>
          <p:cNvPr id="3" name="Content Placeholder 2">
            <a:extLst>
              <a:ext uri="{FF2B5EF4-FFF2-40B4-BE49-F238E27FC236}">
                <a16:creationId xmlns:a16="http://schemas.microsoft.com/office/drawing/2014/main" id="{5D641E9B-B8C1-439E-BFF6-29AB66CEBB4A}"/>
              </a:ext>
            </a:extLst>
          </p:cNvPr>
          <p:cNvSpPr>
            <a:spLocks noGrp="1"/>
          </p:cNvSpPr>
          <p:nvPr>
            <p:ph idx="1"/>
          </p:nvPr>
        </p:nvSpPr>
        <p:spPr/>
        <p:txBody>
          <a:bodyPr/>
          <a:lstStyle/>
          <a:p>
            <a:r>
              <a:rPr lang="en-US" dirty="0"/>
              <a:t>Sordid-</a:t>
            </a:r>
            <a:r>
              <a:rPr lang="en-US" dirty="0" err="1"/>
              <a:t>adj</a:t>
            </a:r>
            <a:r>
              <a:rPr lang="en-US" dirty="0"/>
              <a:t>- of low moral quality; dirty</a:t>
            </a:r>
          </a:p>
          <a:p>
            <a:r>
              <a:rPr lang="en-US" dirty="0"/>
              <a:t>Obscure-</a:t>
            </a:r>
            <a:r>
              <a:rPr lang="en-US" dirty="0" err="1"/>
              <a:t>adj</a:t>
            </a:r>
            <a:r>
              <a:rPr lang="en-US" dirty="0"/>
              <a:t>- not clear, vague, uncertain</a:t>
            </a:r>
          </a:p>
          <a:p>
            <a:r>
              <a:rPr lang="en-US" dirty="0"/>
              <a:t>Furtive-</a:t>
            </a:r>
            <a:r>
              <a:rPr lang="en-US" dirty="0" err="1"/>
              <a:t>adj</a:t>
            </a:r>
            <a:r>
              <a:rPr lang="en-US" dirty="0"/>
              <a:t>- taken/done/used secretly, sly</a:t>
            </a:r>
          </a:p>
          <a:p>
            <a:r>
              <a:rPr lang="en-US" dirty="0"/>
              <a:t>Credibility-noun- believability</a:t>
            </a:r>
          </a:p>
        </p:txBody>
      </p:sp>
    </p:spTree>
    <p:extLst>
      <p:ext uri="{BB962C8B-B14F-4D97-AF65-F5344CB8AC3E}">
        <p14:creationId xmlns:p14="http://schemas.microsoft.com/office/powerpoint/2010/main" val="11206187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516F2-A1CB-4CEF-98EA-75FFF4C3453F}"/>
              </a:ext>
            </a:extLst>
          </p:cNvPr>
          <p:cNvSpPr>
            <a:spLocks noGrp="1"/>
          </p:cNvSpPr>
          <p:nvPr>
            <p:ph type="title"/>
          </p:nvPr>
        </p:nvSpPr>
        <p:spPr/>
        <p:txBody>
          <a:bodyPr/>
          <a:lstStyle/>
          <a:p>
            <a:r>
              <a:rPr lang="en-US" dirty="0"/>
              <a:t>Chapter 24 vocabulary</a:t>
            </a:r>
          </a:p>
        </p:txBody>
      </p:sp>
      <p:sp>
        <p:nvSpPr>
          <p:cNvPr id="3" name="Content Placeholder 2">
            <a:extLst>
              <a:ext uri="{FF2B5EF4-FFF2-40B4-BE49-F238E27FC236}">
                <a16:creationId xmlns:a16="http://schemas.microsoft.com/office/drawing/2014/main" id="{937BEFCE-D9DF-47B7-9E0F-A40C5D94E39C}"/>
              </a:ext>
            </a:extLst>
          </p:cNvPr>
          <p:cNvSpPr>
            <a:spLocks noGrp="1"/>
          </p:cNvSpPr>
          <p:nvPr>
            <p:ph idx="1"/>
          </p:nvPr>
        </p:nvSpPr>
        <p:spPr/>
        <p:txBody>
          <a:bodyPr/>
          <a:lstStyle/>
          <a:p>
            <a:r>
              <a:rPr lang="en-US" dirty="0"/>
              <a:t>Impertinence-noun- rudeness or disrespect</a:t>
            </a:r>
          </a:p>
          <a:p>
            <a:r>
              <a:rPr lang="en-US" dirty="0"/>
              <a:t>Brevity-noun- shortness of time or duration</a:t>
            </a:r>
          </a:p>
        </p:txBody>
      </p:sp>
    </p:spTree>
    <p:extLst>
      <p:ext uri="{BB962C8B-B14F-4D97-AF65-F5344CB8AC3E}">
        <p14:creationId xmlns:p14="http://schemas.microsoft.com/office/powerpoint/2010/main" val="16018837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3928</TotalTime>
  <Words>1060</Words>
  <Application>Microsoft Office PowerPoint</Application>
  <PresentationFormat>Widescreen</PresentationFormat>
  <Paragraphs>154</Paragraphs>
  <Slides>45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45</vt:i4>
      </vt:variant>
    </vt:vector>
  </HeadingPairs>
  <TitlesOfParts>
    <vt:vector size="49" baseType="lpstr">
      <vt:lpstr>Arial</vt:lpstr>
      <vt:lpstr>Calibri</vt:lpstr>
      <vt:lpstr>Calibri Light</vt:lpstr>
      <vt:lpstr>Office Theme</vt:lpstr>
      <vt:lpstr>Images from  To Kill a Mockingbird</vt:lpstr>
      <vt:lpstr>Popular music from 1932</vt:lpstr>
      <vt:lpstr>Chapter 1 vocabulary</vt:lpstr>
      <vt:lpstr>Chapter 1</vt:lpstr>
      <vt:lpstr>Intro to Characterization</vt:lpstr>
      <vt:lpstr>Intro to Characterization</vt:lpstr>
      <vt:lpstr>Characterization Notes page 31</vt:lpstr>
      <vt:lpstr>Chapter 2 vocabulary</vt:lpstr>
      <vt:lpstr>Chapter 2</vt:lpstr>
      <vt:lpstr>Chapter 3 vocabulary</vt:lpstr>
      <vt:lpstr>Chapter 3</vt:lpstr>
      <vt:lpstr>Chapter 4 vocabulary</vt:lpstr>
      <vt:lpstr>Chapter 4</vt:lpstr>
      <vt:lpstr>Chapter 5 vocabulary</vt:lpstr>
      <vt:lpstr>Chapter 5</vt:lpstr>
      <vt:lpstr>R.A.C.E. response for chapter 5 </vt:lpstr>
      <vt:lpstr>Chapter 6 vocabulary</vt:lpstr>
      <vt:lpstr>Chapter 6</vt:lpstr>
      <vt:lpstr>Chapter 7</vt:lpstr>
      <vt:lpstr>Chapter 8 vocabulary</vt:lpstr>
      <vt:lpstr>Chapter 8 </vt:lpstr>
      <vt:lpstr>Chapter 9 vocabulary</vt:lpstr>
      <vt:lpstr>Chapter 9</vt:lpstr>
      <vt:lpstr>Chapter 9 R.A.C.E. response</vt:lpstr>
      <vt:lpstr>Chapter 10 vocabulary</vt:lpstr>
      <vt:lpstr>Chapter 10</vt:lpstr>
      <vt:lpstr>Chapter 11 vocabulary</vt:lpstr>
      <vt:lpstr>Chapter 11</vt:lpstr>
      <vt:lpstr>Chapter 11 R.A.C.E. response</vt:lpstr>
      <vt:lpstr>Chapter 12 vocabulary</vt:lpstr>
      <vt:lpstr>Chapter 12</vt:lpstr>
      <vt:lpstr>Reflecting on chapter 12</vt:lpstr>
      <vt:lpstr>Chapter 13 vocabulary</vt:lpstr>
      <vt:lpstr>Chapter 14</vt:lpstr>
      <vt:lpstr>Chapter 15 vocabulary</vt:lpstr>
      <vt:lpstr>Chapter 15</vt:lpstr>
      <vt:lpstr>Chapter 16 vocabulary</vt:lpstr>
      <vt:lpstr>Chapter 17 vocabulary</vt:lpstr>
      <vt:lpstr>Chapter 17</vt:lpstr>
      <vt:lpstr>Chapter 18 vocabulary</vt:lpstr>
      <vt:lpstr>Chapter 20 vocabulary</vt:lpstr>
      <vt:lpstr>Chapter 21 vocabulary</vt:lpstr>
      <vt:lpstr>Chapter 22 vocabulary</vt:lpstr>
      <vt:lpstr>Chapter 23</vt:lpstr>
      <vt:lpstr>Chapter 24 vocabulary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Images from  To Kill a Mockingbird</dc:title>
  <dc:creator>Sienna Holl</dc:creator>
  <cp:lastModifiedBy>Sienna Holl</cp:lastModifiedBy>
  <cp:revision>70</cp:revision>
  <dcterms:created xsi:type="dcterms:W3CDTF">2018-01-30T14:47:16Z</dcterms:created>
  <dcterms:modified xsi:type="dcterms:W3CDTF">2019-10-20T17:40:09Z</dcterms:modified>
</cp:coreProperties>
</file>